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28" r:id="rId3"/>
    <p:sldId id="434" r:id="rId4"/>
    <p:sldId id="438" r:id="rId5"/>
    <p:sldId id="436" r:id="rId6"/>
    <p:sldId id="437" r:id="rId7"/>
    <p:sldId id="433" r:id="rId8"/>
  </p:sldIdLst>
  <p:sldSz cx="9144000" cy="6858000" type="screen4x3"/>
  <p:notesSz cx="6797675" cy="9926638"/>
  <p:custDataLst>
    <p:tags r:id="rId11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ke Beneke" initials="EB" lastIdx="4" clrIdx="0"/>
  <p:cmAuthor id="2" name="Silke Jamer-Flagel" initials="SJ" lastIdx="3" clrIdx="1">
    <p:extLst/>
  </p:cmAuthor>
  <p:cmAuthor id="3" name="Silke Jamer-Flagel" initials="SJ [2]" lastIdx="1" clrIdx="2">
    <p:extLst/>
  </p:cmAuthor>
  <p:cmAuthor id="4" name="s.jamer-flagel@bildungundlernen.at" initials="s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32"/>
    <a:srgbClr val="756D13"/>
    <a:srgbClr val="CAF0F3"/>
    <a:srgbClr val="D73268"/>
    <a:srgbClr val="B6174B"/>
    <a:srgbClr val="990033"/>
    <a:srgbClr val="FFFFFF"/>
    <a:srgbClr val="808000"/>
    <a:srgbClr val="F896C7"/>
    <a:srgbClr val="6F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29" autoAdjust="0"/>
  </p:normalViewPr>
  <p:slideViewPr>
    <p:cSldViewPr>
      <p:cViewPr varScale="1">
        <p:scale>
          <a:sx n="85" d="100"/>
          <a:sy n="85" d="100"/>
        </p:scale>
        <p:origin x="1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6B1A7F-1BC9-4431-A06F-AF919C6C8D32}" type="datetimeFigureOut">
              <a:rPr lang="de-AT"/>
              <a:pPr>
                <a:defRPr/>
              </a:pPr>
              <a:t>18.07.2022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4E0FEF-8413-4FA3-B923-A9A767EA31D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76837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Geneva" pitchFamily="-109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Geneva" pitchFamily="-109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Geneva" pitchFamily="-109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E411D9-2DEE-4B98-AE42-1283DEDD7F0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5846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Geneva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09" charset="0"/>
        <a:ea typeface="Geneva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 descr="02_bogen_powerpoint">
            <a:extLst>
              <a:ext uri="{FF2B5EF4-FFF2-40B4-BE49-F238E27FC236}">
                <a16:creationId xmlns:a16="http://schemas.microsoft.com/office/drawing/2014/main" id="{E30CC229-E2C0-4EF1-B4A3-E27B28E109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r="3999" b="30034"/>
          <a:stretch>
            <a:fillRect/>
          </a:stretch>
        </p:blipFill>
        <p:spPr bwMode="auto">
          <a:xfrm>
            <a:off x="0" y="5877321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0862DBB-C283-4191-B43B-5ADA5779C2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550093" y="5949280"/>
            <a:ext cx="4329477" cy="281196"/>
            <a:chOff x="198162" y="6200715"/>
            <a:chExt cx="8849001" cy="574735"/>
          </a:xfrm>
        </p:grpSpPr>
        <p:pic>
          <p:nvPicPr>
            <p:cNvPr id="10" name="Grafik 1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3" t="3458" r="6705" b="12500"/>
            <a:stretch>
              <a:fillRect/>
            </a:stretch>
          </p:blipFill>
          <p:spPr bwMode="auto">
            <a:xfrm>
              <a:off x="2805610" y="6200715"/>
              <a:ext cx="1908175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fik 1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56" t="22102" r="11723" b="19743"/>
            <a:stretch>
              <a:fillRect/>
            </a:stretch>
          </p:blipFill>
          <p:spPr bwMode="auto">
            <a:xfrm>
              <a:off x="4972050" y="6308725"/>
              <a:ext cx="1471613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Grafik 14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32" b="6107"/>
            <a:stretch>
              <a:fillRect/>
            </a:stretch>
          </p:blipFill>
          <p:spPr bwMode="auto">
            <a:xfrm>
              <a:off x="6557963" y="6237288"/>
              <a:ext cx="13985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Grafik 1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7988" y="6237288"/>
              <a:ext cx="1019175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Grafik 16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62" y="6308725"/>
              <a:ext cx="24860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lang="de-AT" sz="4400" b="1" dirty="0">
                <a:solidFill>
                  <a:srgbClr val="6F002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/>
          <a:lstStyle>
            <a:lvl1pPr marL="0" indent="0" algn="ctr">
              <a:buNone/>
              <a:defRPr lang="de-AT" sz="2800" b="1" dirty="0">
                <a:solidFill>
                  <a:srgbClr val="746B14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553C9C7-D311-456C-BB34-F550675EFCA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32275" y="321732"/>
            <a:ext cx="1025925" cy="2269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7B987F-7F46-4889-9DC2-B3D544FDBB9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32024" y="270319"/>
            <a:ext cx="4283992" cy="1120430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148E9E86-C9E7-4239-8DFE-C4074DCB4F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97725" y="6353175"/>
            <a:ext cx="139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>
              <a:defRPr/>
            </a:pPr>
            <a:r>
              <a:rPr lang="de-DE" altLang="de-DE" sz="1000" b="1" dirty="0">
                <a:solidFill>
                  <a:schemeClr val="bg1"/>
                </a:solidFill>
                <a:latin typeface="Arial" panose="020B0604020202020204" pitchFamily="34" charset="0"/>
              </a:rPr>
              <a:t>www.learnforever.at</a:t>
            </a:r>
          </a:p>
        </p:txBody>
      </p:sp>
    </p:spTree>
    <p:extLst>
      <p:ext uri="{BB962C8B-B14F-4D97-AF65-F5344CB8AC3E}">
        <p14:creationId xmlns:p14="http://schemas.microsoft.com/office/powerpoint/2010/main" val="494422788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10487399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724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724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6661399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02_bogen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r="3999" b="30034"/>
          <a:stretch>
            <a:fillRect/>
          </a:stretch>
        </p:blipFill>
        <p:spPr bwMode="auto">
          <a:xfrm>
            <a:off x="0" y="5876925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-152400" y="1154113"/>
            <a:ext cx="9448800" cy="0"/>
          </a:xfrm>
          <a:prstGeom prst="line">
            <a:avLst/>
          </a:prstGeom>
          <a:noFill/>
          <a:ln w="25400">
            <a:solidFill>
              <a:srgbClr val="746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7197725" y="6353175"/>
            <a:ext cx="139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>
              <a:defRPr/>
            </a:pPr>
            <a:r>
              <a:rPr lang="de-DE" altLang="de-DE" sz="1000" b="1" dirty="0">
                <a:solidFill>
                  <a:schemeClr val="bg1"/>
                </a:solidFill>
                <a:latin typeface="Arial" panose="020B0604020202020204" pitchFamily="34" charset="0"/>
              </a:rPr>
              <a:t>www.learnforever.at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4644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70012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46402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02_bogen_powerpoi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r="3999" b="30034"/>
          <a:stretch>
            <a:fillRect/>
          </a:stretch>
        </p:blipFill>
        <p:spPr bwMode="auto">
          <a:xfrm>
            <a:off x="0" y="5876925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7197725" y="6353175"/>
            <a:ext cx="139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>
              <a:defRPr/>
            </a:pPr>
            <a:r>
              <a:rPr lang="de-DE" altLang="de-DE" sz="1000" b="1" dirty="0">
                <a:solidFill>
                  <a:schemeClr val="bg1"/>
                </a:solidFill>
                <a:latin typeface="Arial" panose="020B0604020202020204" pitchFamily="34" charset="0"/>
              </a:rPr>
              <a:t>www.learnforever.at</a:t>
            </a: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-152400" y="1154113"/>
            <a:ext cx="9448800" cy="0"/>
          </a:xfrm>
          <a:prstGeom prst="line">
            <a:avLst/>
          </a:prstGeom>
          <a:noFill/>
          <a:ln w="25400">
            <a:solidFill>
              <a:srgbClr val="746B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600" y="187200"/>
            <a:ext cx="7772400" cy="968400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53311539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1839091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89688485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553452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86654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0009836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58567251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1" name="Rectangle 13"/>
          <p:cNvSpPr>
            <a:spLocks noChangeArrowheads="1"/>
          </p:cNvSpPr>
          <p:nvPr userDrawn="1"/>
        </p:nvSpPr>
        <p:spPr bwMode="auto">
          <a:xfrm>
            <a:off x="7197725" y="6116638"/>
            <a:ext cx="1398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>
              <a:defRPr/>
            </a:pPr>
            <a:r>
              <a:rPr lang="de-DE" altLang="de-DE" sz="1000" b="1">
                <a:solidFill>
                  <a:schemeClr val="bg1"/>
                </a:solidFill>
                <a:latin typeface="Arial" panose="020B0604020202020204" pitchFamily="34" charset="0"/>
              </a:rPr>
              <a:t>www.learnforever.at</a:t>
            </a:r>
          </a:p>
        </p:txBody>
      </p:sp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6981825" y="-422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109" charset="0"/>
                <a:ea typeface="Geneva" pitchFamily="-109" charset="-128"/>
              </a:defRPr>
            </a:lvl9pPr>
          </a:lstStyle>
          <a:p>
            <a:pPr>
              <a:defRPr/>
            </a:pPr>
            <a:endParaRPr lang="de-AT" altLang="de-DE"/>
          </a:p>
        </p:txBody>
      </p:sp>
      <p:grpSp>
        <p:nvGrpSpPr>
          <p:cNvPr id="1030" name="Gruppieren 3"/>
          <p:cNvGrpSpPr>
            <a:grpSpLocks/>
          </p:cNvGrpSpPr>
          <p:nvPr userDrawn="1"/>
        </p:nvGrpSpPr>
        <p:grpSpPr bwMode="auto">
          <a:xfrm>
            <a:off x="5652120" y="126535"/>
            <a:ext cx="3287713" cy="712788"/>
            <a:chOff x="5724128" y="34926"/>
            <a:chExt cx="3287429" cy="713174"/>
          </a:xfrm>
        </p:grpSpPr>
        <p:pic>
          <p:nvPicPr>
            <p:cNvPr id="4" name="Picture 8" descr="Logo lfe_Web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382" y="34926"/>
              <a:ext cx="21621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10"/>
            <p:cNvSpPr>
              <a:spLocks noChangeArrowheads="1"/>
            </p:cNvSpPr>
            <p:nvPr userDrawn="1"/>
          </p:nvSpPr>
          <p:spPr bwMode="auto">
            <a:xfrm>
              <a:off x="5724128" y="471725"/>
              <a:ext cx="228580" cy="27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1pPr>
              <a:lvl2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2pPr>
              <a:lvl3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3pPr>
              <a:lvl4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4pPr>
              <a:lvl5pPr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230563" algn="l"/>
                  <a:tab pos="5851525" algn="r"/>
                </a:tabLst>
                <a:defRPr sz="2400">
                  <a:solidFill>
                    <a:schemeClr val="tx1"/>
                  </a:solidFill>
                  <a:latin typeface="Lucida Grande" pitchFamily="-109" charset="0"/>
                  <a:ea typeface="Geneva" pitchFamily="-109" charset="-128"/>
                </a:defRPr>
              </a:lvl9pPr>
            </a:lstStyle>
            <a:p>
              <a:pPr>
                <a:defRPr/>
              </a:pPr>
              <a:r>
                <a:rPr lang="de-DE" altLang="de-DE" sz="1200" dirty="0">
                  <a:solidFill>
                    <a:srgbClr val="6F00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altLang="de-DE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wheel spokes="8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746B14"/>
          </a:solidFill>
          <a:latin typeface="Arial" pitchFamily="-96" charset="-128"/>
          <a:ea typeface="Geneva" pitchFamily="-109" charset="-128"/>
          <a:cs typeface="Geneva" pitchFamily="-109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50052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50052A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50052A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rgbClr val="50052A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50052A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forever.a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s://creativecommons.org/licenses/by/4.0/deed.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524" y="1916832"/>
            <a:ext cx="8568952" cy="223224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AT" dirty="0" smtClean="0"/>
              <a:t>Die Formel zur Berechnung </a:t>
            </a:r>
            <a:br>
              <a:rPr lang="de-AT" dirty="0" smtClean="0"/>
            </a:br>
            <a:r>
              <a:rPr lang="de-AT" dirty="0" smtClean="0"/>
              <a:t>des Prozentsatzes</a:t>
            </a:r>
            <a:br>
              <a:rPr lang="de-AT" dirty="0" smtClean="0"/>
            </a:br>
            <a:r>
              <a:rPr lang="de-AT" sz="3200" dirty="0" smtClean="0">
                <a:solidFill>
                  <a:srgbClr val="756D13"/>
                </a:solidFill>
              </a:rPr>
              <a:t>(Rechnen  mit Prozenten)</a:t>
            </a:r>
            <a:br>
              <a:rPr lang="de-AT" sz="3200" dirty="0" smtClean="0">
                <a:solidFill>
                  <a:srgbClr val="756D13"/>
                </a:solidFill>
              </a:rPr>
            </a:br>
            <a:endParaRPr lang="de-AT" sz="1800" b="0" dirty="0">
              <a:solidFill>
                <a:srgbClr val="756D13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8847F44-0ED9-4693-A068-61CAF793CBA9}"/>
              </a:ext>
            </a:extLst>
          </p:cNvPr>
          <p:cNvGrpSpPr/>
          <p:nvPr/>
        </p:nvGrpSpPr>
        <p:grpSpPr>
          <a:xfrm>
            <a:off x="50354" y="6331410"/>
            <a:ext cx="6048672" cy="376089"/>
            <a:chOff x="2339752" y="6597702"/>
            <a:chExt cx="6048672" cy="376089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875EA38-B591-4FEE-A5A3-971E8E6F2B8C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6610335"/>
              <a:ext cx="884629" cy="332796"/>
            </a:xfrm>
            <a:prstGeom prst="rect">
              <a:avLst/>
            </a:prstGeom>
          </p:spPr>
        </p:pic>
        <p:sp>
          <p:nvSpPr>
            <p:cNvPr id="5" name="Textfeld 2">
              <a:extLst>
                <a:ext uri="{FF2B5EF4-FFF2-40B4-BE49-F238E27FC236}">
                  <a16:creationId xmlns:a16="http://schemas.microsoft.com/office/drawing/2014/main" id="{ED3FBFAB-73FE-44D3-A08B-1CC43A097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5626" y="6597702"/>
              <a:ext cx="5182798" cy="376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36000" tIns="36000" rIns="36000" bIns="36000" anchor="t" anchorCtr="0">
              <a:noAutofit/>
            </a:bodyPr>
            <a:lstStyle/>
            <a:p>
              <a:r>
                <a:rPr lang="de-DE" sz="800" dirty="0" smtClean="0">
                  <a:solidFill>
                    <a:schemeClr val="bg1"/>
                  </a:solidFill>
                </a:rPr>
                <a:t>Conny Vötter/Bildungszentrum </a:t>
              </a:r>
              <a:r>
                <a:rPr lang="de-DE" sz="800" dirty="0">
                  <a:solidFill>
                    <a:schemeClr val="bg1"/>
                  </a:solidFill>
                </a:rPr>
                <a:t>Saalfelden (</a:t>
              </a:r>
              <a:r>
                <a:rPr lang="de-DE" sz="800" u="sng" dirty="0">
                  <a:hlinkClick r:id="rId3"/>
                </a:rPr>
                <a:t>www.learnforever.at</a:t>
              </a:r>
              <a:r>
                <a:rPr lang="de-DE" sz="800" dirty="0">
                  <a:solidFill>
                    <a:schemeClr val="bg1"/>
                  </a:solidFill>
                </a:rPr>
                <a:t>), CC BY 4.0 International-Lizenz </a:t>
              </a:r>
              <a:r>
                <a:rPr lang="de-DE" sz="800" u="sng" dirty="0">
                  <a:hlinkClick r:id="rId4"/>
                </a:rPr>
                <a:t>https://creativecommons.org/licenses/by/4.0/deed.de</a:t>
              </a:r>
              <a:r>
                <a:rPr lang="de-DE" sz="800" dirty="0"/>
                <a:t> </a:t>
              </a:r>
              <a:endParaRPr lang="de-AT" sz="800" dirty="0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FBC842C6-D2B8-4687-A948-173B670C09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95" b="6251"/>
          <a:stretch/>
        </p:blipFill>
        <p:spPr>
          <a:xfrm>
            <a:off x="4427984" y="3429000"/>
            <a:ext cx="4086458" cy="252028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AF4B1-B46F-4AD6-962C-AD9DB6DB0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0877"/>
            <a:ext cx="7284427" cy="994172"/>
          </a:xfrm>
        </p:spPr>
        <p:txBody>
          <a:bodyPr/>
          <a:lstStyle/>
          <a:p>
            <a:pPr algn="ctr"/>
            <a:r>
              <a:rPr lang="de-AT" b="1" dirty="0">
                <a:solidFill>
                  <a:srgbClr val="6F002D"/>
                </a:solidFill>
              </a:rPr>
              <a:t>Grundwert – Prozentsatz – Prozentwert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0C55D3D-497A-4ACF-B714-A15C5C257315}"/>
              </a:ext>
            </a:extLst>
          </p:cNvPr>
          <p:cNvSpPr txBox="1"/>
          <p:nvPr/>
        </p:nvSpPr>
        <p:spPr>
          <a:xfrm>
            <a:off x="1215537" y="2562380"/>
            <a:ext cx="1951892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800" dirty="0"/>
              <a:t>Grundwert = 100 %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FCD2CC6-210C-4C78-ABAC-EF385A3D1C48}"/>
              </a:ext>
            </a:extLst>
          </p:cNvPr>
          <p:cNvSpPr txBox="1"/>
          <p:nvPr/>
        </p:nvSpPr>
        <p:spPr>
          <a:xfrm>
            <a:off x="3167429" y="3003587"/>
            <a:ext cx="3079505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800" dirty="0"/>
              <a:t>Prozentsatz =  z. B. 25 % Rabatt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38DB041-DC72-4AC1-B1BC-B35F59EBAEA8}"/>
              </a:ext>
            </a:extLst>
          </p:cNvPr>
          <p:cNvSpPr txBox="1"/>
          <p:nvPr/>
        </p:nvSpPr>
        <p:spPr>
          <a:xfrm>
            <a:off x="6064495" y="3508165"/>
            <a:ext cx="3079505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800" dirty="0"/>
              <a:t>Prozentwert = z. B. 15 € Rabatt</a:t>
            </a:r>
          </a:p>
        </p:txBody>
      </p:sp>
      <p:sp>
        <p:nvSpPr>
          <p:cNvPr id="17" name="Flussdiagramm: Alternativer Prozess 16">
            <a:extLst>
              <a:ext uri="{FF2B5EF4-FFF2-40B4-BE49-F238E27FC236}">
                <a16:creationId xmlns:a16="http://schemas.microsoft.com/office/drawing/2014/main" id="{6D6BE4EA-0D90-4CFA-A3E5-AAF8D5158555}"/>
              </a:ext>
            </a:extLst>
          </p:cNvPr>
          <p:cNvSpPr/>
          <p:nvPr/>
        </p:nvSpPr>
        <p:spPr>
          <a:xfrm>
            <a:off x="628650" y="3791044"/>
            <a:ext cx="2919047" cy="2038256"/>
          </a:xfrm>
          <a:prstGeom prst="flowChartAlternateProcess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800" dirty="0">
                <a:solidFill>
                  <a:srgbClr val="6F002D"/>
                </a:solidFill>
              </a:rPr>
              <a:t>Jede dieser Größen kann berechnet werden, wenn zwei andere vorhanden sind.</a:t>
            </a:r>
          </a:p>
          <a:p>
            <a:pPr algn="ctr"/>
            <a:endParaRPr lang="de-AT" sz="1800" dirty="0">
              <a:solidFill>
                <a:srgbClr val="6F002D"/>
              </a:solidFill>
            </a:endParaRPr>
          </a:p>
          <a:p>
            <a:pPr algn="ctr"/>
            <a:r>
              <a:rPr lang="de-AT" sz="1800" dirty="0">
                <a:solidFill>
                  <a:srgbClr val="6F002D"/>
                </a:solidFill>
              </a:rPr>
              <a:t>Dafür brauchen wir Formeln!</a:t>
            </a:r>
          </a:p>
        </p:txBody>
      </p:sp>
    </p:spTree>
    <p:extLst>
      <p:ext uri="{BB962C8B-B14F-4D97-AF65-F5344CB8AC3E}">
        <p14:creationId xmlns:p14="http://schemas.microsoft.com/office/powerpoint/2010/main" val="1183252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A5A2BF-F6A4-425B-836D-F82B49F00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3200" dirty="0">
                <a:solidFill>
                  <a:srgbClr val="6F002D"/>
                </a:solidFill>
              </a:rPr>
              <a:t>Ein Beispiel</a:t>
            </a:r>
          </a:p>
          <a:p>
            <a:pPr marL="0" indent="0">
              <a:buNone/>
            </a:pPr>
            <a:endParaRPr lang="de-AT" sz="2700" dirty="0" smtClean="0"/>
          </a:p>
          <a:p>
            <a:r>
              <a:rPr lang="de-AT" sz="2700" dirty="0" smtClean="0"/>
              <a:t>Grundwert </a:t>
            </a:r>
            <a:r>
              <a:rPr lang="de-AT" sz="2700" dirty="0"/>
              <a:t>= 14,99 €</a:t>
            </a:r>
          </a:p>
          <a:p>
            <a:r>
              <a:rPr lang="de-AT" sz="2700" dirty="0"/>
              <a:t>Prozentwert = 7 € </a:t>
            </a:r>
          </a:p>
          <a:p>
            <a:r>
              <a:rPr lang="de-AT" sz="2700" dirty="0"/>
              <a:t>Prozentsatz = </a:t>
            </a:r>
            <a:r>
              <a:rPr lang="de-AT" sz="2700" dirty="0" smtClean="0"/>
              <a:t>?</a:t>
            </a:r>
            <a:br>
              <a:rPr lang="de-AT" sz="2700" dirty="0" smtClean="0"/>
            </a:br>
            <a:r>
              <a:rPr lang="de-AT" sz="1800" dirty="0" smtClean="0"/>
              <a:t>Um wie viele Prozente ist das</a:t>
            </a:r>
            <a:br>
              <a:rPr lang="de-AT" sz="1800" dirty="0" smtClean="0"/>
            </a:br>
            <a:r>
              <a:rPr lang="de-AT" sz="1800" dirty="0" smtClean="0"/>
              <a:t>Würfelset billiger?</a:t>
            </a:r>
            <a:endParaRPr lang="de-AT" sz="2700" dirty="0" smtClean="0"/>
          </a:p>
          <a:p>
            <a:endParaRPr lang="de-AT" sz="2700" dirty="0"/>
          </a:p>
          <a:p>
            <a:pPr marL="0" indent="0">
              <a:buNone/>
            </a:pPr>
            <a:endParaRPr lang="de-AT" sz="2700" dirty="0"/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35FA8A-D69A-4A89-9B1B-BB6D5D733007}"/>
              </a:ext>
            </a:extLst>
          </p:cNvPr>
          <p:cNvSpPr txBox="1">
            <a:spLocks/>
          </p:cNvSpPr>
          <p:nvPr/>
        </p:nvSpPr>
        <p:spPr>
          <a:xfrm>
            <a:off x="628651" y="1150877"/>
            <a:ext cx="242447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sz="3300" b="1" dirty="0">
              <a:solidFill>
                <a:srgbClr val="6F002D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382FA0-8945-47A5-83C2-E708B2D1B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18" y="1647963"/>
            <a:ext cx="3844831" cy="33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8B69C46F-03A0-48CC-9807-D8B7F6736A10}"/>
              </a:ext>
            </a:extLst>
          </p:cNvPr>
          <p:cNvSpPr txBox="1">
            <a:spLocks/>
          </p:cNvSpPr>
          <p:nvPr/>
        </p:nvSpPr>
        <p:spPr>
          <a:xfrm>
            <a:off x="800100" y="1078340"/>
            <a:ext cx="728442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3300" b="1" dirty="0">
                <a:solidFill>
                  <a:srgbClr val="6F002D"/>
                </a:solidFill>
              </a:rPr>
              <a:t>Formel für den </a:t>
            </a:r>
            <a:r>
              <a:rPr lang="de-AT" sz="3300" b="1" dirty="0" smtClean="0">
                <a:solidFill>
                  <a:srgbClr val="6F002D"/>
                </a:solidFill>
              </a:rPr>
              <a:t>Prozentsatz</a:t>
            </a:r>
            <a:endParaRPr lang="de-AT" sz="3300" b="1" dirty="0">
              <a:solidFill>
                <a:srgbClr val="6F002D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D553533-5EB4-4D5A-ABF4-428F81FD163E}"/>
              </a:ext>
            </a:extLst>
          </p:cNvPr>
          <p:cNvSpPr txBox="1"/>
          <p:nvPr/>
        </p:nvSpPr>
        <p:spPr>
          <a:xfrm>
            <a:off x="1068266" y="3254087"/>
            <a:ext cx="1882753" cy="1200329"/>
          </a:xfrm>
          <a:prstGeom prst="rect">
            <a:avLst/>
          </a:prstGeom>
          <a:ln w="38100">
            <a:solidFill>
              <a:srgbClr val="9933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800" b="1" dirty="0"/>
              <a:t>WICHTIG:</a:t>
            </a:r>
          </a:p>
          <a:p>
            <a:r>
              <a:rPr lang="de-AT" sz="1800" dirty="0"/>
              <a:t>Grundwert  = G</a:t>
            </a:r>
          </a:p>
          <a:p>
            <a:r>
              <a:rPr lang="de-AT" sz="1800" dirty="0"/>
              <a:t>Prozentsatz = p</a:t>
            </a:r>
          </a:p>
          <a:p>
            <a:r>
              <a:rPr lang="de-AT" sz="1800" dirty="0"/>
              <a:t>Prozentwert = W </a:t>
            </a:r>
          </a:p>
        </p:txBody>
      </p:sp>
      <p:graphicFrame>
        <p:nvGraphicFramePr>
          <p:cNvPr id="12" name="Tabelle 8">
            <a:extLst>
              <a:ext uri="{FF2B5EF4-FFF2-40B4-BE49-F238E27FC236}">
                <a16:creationId xmlns:a16="http://schemas.microsoft.com/office/drawing/2014/main" id="{8AE8FFBA-9211-4B18-AD38-3D2790722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047628"/>
              </p:ext>
            </p:extLst>
          </p:nvPr>
        </p:nvGraphicFramePr>
        <p:xfrm>
          <a:off x="4283968" y="3641054"/>
          <a:ext cx="1749753" cy="59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816">
                  <a:extLst>
                    <a:ext uri="{9D8B030D-6E8A-4147-A177-3AD203B41FA5}">
                      <a16:colId xmlns:a16="http://schemas.microsoft.com/office/drawing/2014/main" val="2424699727"/>
                    </a:ext>
                  </a:extLst>
                </a:gridCol>
                <a:gridCol w="1191937">
                  <a:extLst>
                    <a:ext uri="{9D8B030D-6E8A-4147-A177-3AD203B41FA5}">
                      <a16:colId xmlns:a16="http://schemas.microsoft.com/office/drawing/2014/main" val="1961054036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pPr algn="ctr"/>
                      <a:r>
                        <a:rPr lang="de-AT" sz="1500" b="1" dirty="0" smtClean="0"/>
                        <a:t>p </a:t>
                      </a:r>
                      <a:r>
                        <a:rPr lang="de-AT" sz="1500" b="1" dirty="0"/>
                        <a:t>=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1" dirty="0" smtClean="0"/>
                        <a:t>W . 100</a:t>
                      </a:r>
                      <a:endParaRPr lang="de-AT" sz="1500" b="1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68045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1" dirty="0" smtClean="0"/>
                        <a:t>G</a:t>
                      </a:r>
                      <a:endParaRPr lang="de-AT" sz="1500" b="1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64006"/>
                  </a:ext>
                </a:extLst>
              </a:tr>
            </a:tbl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9BDBFC61-E513-43B3-BB14-2902276702E3}"/>
              </a:ext>
            </a:extLst>
          </p:cNvPr>
          <p:cNvSpPr/>
          <p:nvPr/>
        </p:nvSpPr>
        <p:spPr>
          <a:xfrm>
            <a:off x="3995936" y="3409217"/>
            <a:ext cx="2388380" cy="1058033"/>
          </a:xfrm>
          <a:prstGeom prst="ellipse">
            <a:avLst/>
          </a:prstGeom>
          <a:noFill/>
          <a:ln w="2857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sp>
        <p:nvSpPr>
          <p:cNvPr id="2" name="Textfeld 1"/>
          <p:cNvSpPr txBox="1"/>
          <p:nvPr/>
        </p:nvSpPr>
        <p:spPr>
          <a:xfrm>
            <a:off x="2951018" y="4699086"/>
            <a:ext cx="6059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Das bedeutet: </a:t>
            </a:r>
            <a:endParaRPr lang="de-DE" sz="1400" dirty="0" smtClean="0"/>
          </a:p>
          <a:p>
            <a:r>
              <a:rPr lang="de-DE" sz="1400" dirty="0" smtClean="0"/>
              <a:t>Prozentsatz =</a:t>
            </a:r>
            <a:r>
              <a:rPr lang="de-DE" sz="1400" dirty="0"/>
              <a:t> </a:t>
            </a:r>
            <a:r>
              <a:rPr lang="de-DE" sz="1400" dirty="0" smtClean="0"/>
              <a:t>Prozentwert </a:t>
            </a:r>
            <a:r>
              <a:rPr lang="de-DE" sz="1400" dirty="0"/>
              <a:t>multipliziert mit </a:t>
            </a:r>
            <a:r>
              <a:rPr lang="de-DE" sz="1400" dirty="0" smtClean="0"/>
              <a:t>100, </a:t>
            </a:r>
            <a:r>
              <a:rPr lang="de-DE" sz="1400" dirty="0"/>
              <a:t>dividiert durch </a:t>
            </a:r>
            <a:r>
              <a:rPr lang="de-DE" sz="1400" dirty="0" smtClean="0"/>
              <a:t>Grundwert</a:t>
            </a:r>
            <a:r>
              <a:rPr lang="de-DE" sz="1400" dirty="0" smtClean="0"/>
              <a:t>.</a:t>
            </a:r>
          </a:p>
          <a:p>
            <a:r>
              <a:rPr lang="de-DE" sz="1400" dirty="0" smtClean="0"/>
              <a:t>Oder auch:</a:t>
            </a:r>
            <a:br>
              <a:rPr lang="de-DE" sz="1400" dirty="0" smtClean="0"/>
            </a:br>
            <a:r>
              <a:rPr lang="de-DE" sz="1400" dirty="0" smtClean="0"/>
              <a:t>Prozentsatz = Prozentwert x 100 : Grundwert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92927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339C61-2D69-4656-BFEE-DABBDCC4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4464496"/>
          </a:xfrm>
        </p:spPr>
        <p:txBody>
          <a:bodyPr/>
          <a:lstStyle/>
          <a:p>
            <a:r>
              <a:rPr lang="de-AT" sz="2000" b="1" dirty="0"/>
              <a:t>Grundwert</a:t>
            </a:r>
            <a:r>
              <a:rPr lang="de-AT" sz="2000" dirty="0"/>
              <a:t> = 14,99 €</a:t>
            </a:r>
          </a:p>
          <a:p>
            <a:r>
              <a:rPr lang="de-AT" sz="2000" b="1" dirty="0"/>
              <a:t>Prozentwert</a:t>
            </a:r>
            <a:r>
              <a:rPr lang="de-AT" sz="2000" dirty="0"/>
              <a:t> = 7 € </a:t>
            </a:r>
          </a:p>
          <a:p>
            <a:r>
              <a:rPr lang="de-AT" sz="2000" b="1" dirty="0"/>
              <a:t>Prozentsatz</a:t>
            </a:r>
            <a:r>
              <a:rPr lang="de-AT" sz="2000" dirty="0"/>
              <a:t> = ?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ACEB2C8-C436-406B-B560-B5877B951990}"/>
              </a:ext>
            </a:extLst>
          </p:cNvPr>
          <p:cNvSpPr txBox="1">
            <a:spLocks/>
          </p:cNvSpPr>
          <p:nvPr/>
        </p:nvSpPr>
        <p:spPr>
          <a:xfrm>
            <a:off x="800100" y="1078340"/>
            <a:ext cx="728442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3300" b="1" dirty="0">
                <a:solidFill>
                  <a:srgbClr val="6F002D"/>
                </a:solidFill>
              </a:rPr>
              <a:t>Prozentsatz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4F274D-50CB-4D51-96DF-7D01345B932C}"/>
              </a:ext>
            </a:extLst>
          </p:cNvPr>
          <p:cNvSpPr txBox="1"/>
          <p:nvPr/>
        </p:nvSpPr>
        <p:spPr>
          <a:xfrm>
            <a:off x="4312627" y="1951018"/>
            <a:ext cx="425987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Sie </a:t>
            </a:r>
            <a:r>
              <a:rPr lang="de-AT" sz="1600" dirty="0"/>
              <a:t>möchten den Prozentwert ausrechnen:</a:t>
            </a:r>
          </a:p>
          <a:p>
            <a:r>
              <a:rPr lang="de-AT" sz="1600" dirty="0"/>
              <a:t>Dazu brauchen </a:t>
            </a:r>
            <a:r>
              <a:rPr lang="de-AT" sz="1600" dirty="0" smtClean="0"/>
              <a:t>Sie </a:t>
            </a:r>
            <a:r>
              <a:rPr lang="de-AT" sz="1600" dirty="0"/>
              <a:t>folgende Formel:</a:t>
            </a:r>
          </a:p>
          <a:p>
            <a:endParaRPr lang="de-AT" sz="1600" dirty="0"/>
          </a:p>
          <a:p>
            <a:endParaRPr lang="de-AT" sz="1600" dirty="0"/>
          </a:p>
          <a:p>
            <a:endParaRPr lang="de-AT" sz="1600" dirty="0"/>
          </a:p>
          <a:p>
            <a:endParaRPr lang="de-AT" sz="1600" dirty="0"/>
          </a:p>
          <a:p>
            <a:endParaRPr lang="de-AT" sz="1600" dirty="0"/>
          </a:p>
          <a:p>
            <a:endParaRPr lang="de-AT" sz="1600" dirty="0" smtClean="0"/>
          </a:p>
          <a:p>
            <a:r>
              <a:rPr lang="de-AT" sz="1600" dirty="0" smtClean="0"/>
              <a:t>Sie </a:t>
            </a:r>
            <a:r>
              <a:rPr lang="de-AT" sz="1600" dirty="0" smtClean="0"/>
              <a:t>rechnen </a:t>
            </a:r>
            <a:r>
              <a:rPr lang="de-AT" sz="1600" dirty="0"/>
              <a:t>also:</a:t>
            </a:r>
          </a:p>
          <a:p>
            <a:endParaRPr lang="de-AT" sz="1600" dirty="0"/>
          </a:p>
          <a:p>
            <a:endParaRPr lang="de-AT" sz="1600" dirty="0"/>
          </a:p>
          <a:p>
            <a:endParaRPr lang="de-AT" sz="1600" dirty="0"/>
          </a:p>
          <a:p>
            <a:endParaRPr lang="de-AT" sz="1600" dirty="0"/>
          </a:p>
          <a:p>
            <a:endParaRPr lang="de-AT" sz="1600" dirty="0" smtClean="0"/>
          </a:p>
          <a:p>
            <a:r>
              <a:rPr lang="de-AT" sz="1600" dirty="0" smtClean="0"/>
              <a:t>7 x 100 : 14,99 = 46,70</a:t>
            </a:r>
            <a:endParaRPr lang="de-AT" sz="1600" dirty="0"/>
          </a:p>
          <a:p>
            <a:r>
              <a:rPr lang="de-AT" sz="1600" dirty="0" smtClean="0"/>
              <a:t>Die </a:t>
            </a:r>
            <a:r>
              <a:rPr lang="de-AT" sz="1600" dirty="0"/>
              <a:t>gerundete Lösung ist </a:t>
            </a:r>
            <a:r>
              <a:rPr lang="de-AT" sz="1600" dirty="0" smtClean="0"/>
              <a:t>46,7%. </a:t>
            </a:r>
            <a:r>
              <a:rPr lang="de-AT" sz="1600" dirty="0"/>
              <a:t>Das Würfelset ist also um </a:t>
            </a:r>
            <a:r>
              <a:rPr lang="de-AT" sz="1600" dirty="0" smtClean="0"/>
              <a:t>46,7% </a:t>
            </a:r>
            <a:r>
              <a:rPr lang="de-AT" sz="1600" dirty="0"/>
              <a:t>günstiger.</a:t>
            </a:r>
          </a:p>
          <a:p>
            <a:endParaRPr lang="de-AT" sz="1800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78BE3F20-51DC-4CB7-A89F-4C6971E52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057804"/>
              </p:ext>
            </p:extLst>
          </p:nvPr>
        </p:nvGraphicFramePr>
        <p:xfrm>
          <a:off x="5436096" y="3068960"/>
          <a:ext cx="1461721" cy="59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992">
                  <a:extLst>
                    <a:ext uri="{9D8B030D-6E8A-4147-A177-3AD203B41FA5}">
                      <a16:colId xmlns:a16="http://schemas.microsoft.com/office/drawing/2014/main" val="2424699727"/>
                    </a:ext>
                  </a:extLst>
                </a:gridCol>
                <a:gridCol w="995729">
                  <a:extLst>
                    <a:ext uri="{9D8B030D-6E8A-4147-A177-3AD203B41FA5}">
                      <a16:colId xmlns:a16="http://schemas.microsoft.com/office/drawing/2014/main" val="1961054036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pPr algn="ctr"/>
                      <a:r>
                        <a:rPr lang="de-AT" sz="1500" b="1" dirty="0"/>
                        <a:t>p =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1" dirty="0"/>
                        <a:t>W . 100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68045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1" dirty="0"/>
                        <a:t>G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64006"/>
                  </a:ext>
                </a:extLst>
              </a:tr>
            </a:tbl>
          </a:graphicData>
        </a:graphic>
      </p:graphicFrame>
      <p:graphicFrame>
        <p:nvGraphicFramePr>
          <p:cNvPr id="10" name="Tabelle 8">
            <a:extLst>
              <a:ext uri="{FF2B5EF4-FFF2-40B4-BE49-F238E27FC236}">
                <a16:creationId xmlns:a16="http://schemas.microsoft.com/office/drawing/2014/main" id="{F883896C-A63D-444F-9C34-EEA9AE00B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78864"/>
              </p:ext>
            </p:extLst>
          </p:nvPr>
        </p:nvGraphicFramePr>
        <p:xfrm>
          <a:off x="5414008" y="4524471"/>
          <a:ext cx="1461721" cy="614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992">
                  <a:extLst>
                    <a:ext uri="{9D8B030D-6E8A-4147-A177-3AD203B41FA5}">
                      <a16:colId xmlns:a16="http://schemas.microsoft.com/office/drawing/2014/main" val="2424699727"/>
                    </a:ext>
                  </a:extLst>
                </a:gridCol>
                <a:gridCol w="995729">
                  <a:extLst>
                    <a:ext uri="{9D8B030D-6E8A-4147-A177-3AD203B41FA5}">
                      <a16:colId xmlns:a16="http://schemas.microsoft.com/office/drawing/2014/main" val="1961054036"/>
                    </a:ext>
                  </a:extLst>
                </a:gridCol>
              </a:tblGrid>
              <a:tr h="316956">
                <a:tc rowSpan="2">
                  <a:txBody>
                    <a:bodyPr/>
                    <a:lstStyle/>
                    <a:p>
                      <a:pPr algn="ctr"/>
                      <a:r>
                        <a:rPr lang="de-AT" sz="1500" b="1" dirty="0"/>
                        <a:t>p =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1" dirty="0"/>
                        <a:t>7 . 100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68045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1" dirty="0"/>
                        <a:t>14,99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64006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E6391589-CDD4-459D-AFB1-A089D27CB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29" y="3172553"/>
            <a:ext cx="3172475" cy="277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23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339C61-2D69-4656-BFEE-DABBDCC49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b="1" dirty="0" smtClean="0"/>
          </a:p>
          <a:p>
            <a:pPr marL="0" indent="0">
              <a:buNone/>
            </a:pPr>
            <a:r>
              <a:rPr lang="de-AT" sz="2000" b="1" dirty="0" smtClean="0"/>
              <a:t>Ein </a:t>
            </a:r>
            <a:r>
              <a:rPr lang="de-AT" sz="2000" b="1" dirty="0"/>
              <a:t>Kleid kostet 60 €.</a:t>
            </a:r>
          </a:p>
          <a:p>
            <a:pPr marL="0" indent="0">
              <a:buNone/>
            </a:pPr>
            <a:r>
              <a:rPr lang="de-AT" sz="2000" b="1" dirty="0"/>
              <a:t>Heute ist </a:t>
            </a:r>
            <a:r>
              <a:rPr lang="de-AT" sz="2000" b="1" dirty="0" smtClean="0"/>
              <a:t>es um </a:t>
            </a:r>
            <a:r>
              <a:rPr lang="de-AT" sz="2000" b="1" dirty="0"/>
              <a:t>24 € </a:t>
            </a:r>
          </a:p>
          <a:p>
            <a:pPr marL="0" indent="0">
              <a:buNone/>
            </a:pPr>
            <a:r>
              <a:rPr lang="de-AT" sz="2000" b="1" dirty="0"/>
              <a:t>günstiger. </a:t>
            </a:r>
            <a:endParaRPr lang="de-AT" sz="2000" b="1" dirty="0" smtClean="0"/>
          </a:p>
          <a:p>
            <a:pPr marL="0" indent="0">
              <a:buNone/>
            </a:pPr>
            <a:r>
              <a:rPr lang="de-AT" sz="2000" b="1" dirty="0" smtClean="0"/>
              <a:t>Wie </a:t>
            </a:r>
            <a:r>
              <a:rPr lang="de-AT" sz="2000" b="1" dirty="0"/>
              <a:t>viel Prozent sind das?</a:t>
            </a:r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r>
              <a:rPr lang="de-AT" b="1" dirty="0"/>
              <a:t>Grundwert = </a:t>
            </a:r>
            <a:r>
              <a:rPr lang="de-AT" b="1" dirty="0" smtClean="0"/>
              <a:t>60 </a:t>
            </a:r>
            <a:endParaRPr lang="de-AT" b="1" dirty="0"/>
          </a:p>
          <a:p>
            <a:pPr marL="0" indent="0">
              <a:buNone/>
            </a:pPr>
            <a:r>
              <a:rPr lang="de-AT" b="1" dirty="0"/>
              <a:t>Prozentwert = 24</a:t>
            </a:r>
          </a:p>
          <a:p>
            <a:pPr marL="0" indent="0">
              <a:buNone/>
            </a:pPr>
            <a:r>
              <a:rPr lang="de-AT" b="1" dirty="0"/>
              <a:t>Prozentsatz = ?</a:t>
            </a:r>
          </a:p>
          <a:p>
            <a:pPr marL="0" indent="0">
              <a:buNone/>
            </a:pPr>
            <a:endParaRPr lang="de-AT" b="1" dirty="0"/>
          </a:p>
          <a:p>
            <a:pPr marL="0" indent="0">
              <a:buNone/>
            </a:pPr>
            <a:endParaRPr lang="de-AT" b="1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ACEB2C8-C436-406B-B560-B5877B951990}"/>
              </a:ext>
            </a:extLst>
          </p:cNvPr>
          <p:cNvSpPr txBox="1">
            <a:spLocks/>
          </p:cNvSpPr>
          <p:nvPr/>
        </p:nvSpPr>
        <p:spPr>
          <a:xfrm>
            <a:off x="800100" y="1078340"/>
            <a:ext cx="728442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3300" b="1" dirty="0">
                <a:solidFill>
                  <a:srgbClr val="6F002D"/>
                </a:solidFill>
              </a:rPr>
              <a:t>Prozentsatz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4F274D-50CB-4D51-96DF-7D01345B932C}"/>
              </a:ext>
            </a:extLst>
          </p:cNvPr>
          <p:cNvSpPr txBox="1"/>
          <p:nvPr/>
        </p:nvSpPr>
        <p:spPr>
          <a:xfrm>
            <a:off x="4662121" y="2056942"/>
            <a:ext cx="4259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smtClean="0"/>
              <a:t>Sie </a:t>
            </a:r>
            <a:r>
              <a:rPr lang="de-AT" sz="1800" dirty="0"/>
              <a:t>möchten den Prozentwert ausrechnen:</a:t>
            </a:r>
          </a:p>
          <a:p>
            <a:r>
              <a:rPr lang="de-AT" sz="1800" dirty="0"/>
              <a:t>Dazu brauchen </a:t>
            </a:r>
            <a:r>
              <a:rPr lang="de-AT" sz="1800" dirty="0" smtClean="0"/>
              <a:t>Sie </a:t>
            </a:r>
            <a:r>
              <a:rPr lang="de-AT" sz="1800" dirty="0"/>
              <a:t>wieder folgende Formel:</a:t>
            </a:r>
          </a:p>
          <a:p>
            <a:endParaRPr lang="de-AT" sz="1800" dirty="0"/>
          </a:p>
          <a:p>
            <a:endParaRPr lang="de-AT" sz="1800" dirty="0"/>
          </a:p>
          <a:p>
            <a:endParaRPr lang="de-AT" sz="1800" dirty="0"/>
          </a:p>
          <a:p>
            <a:r>
              <a:rPr lang="de-AT" sz="1800" dirty="0"/>
              <a:t>             </a:t>
            </a:r>
            <a:endParaRPr lang="de-AT" sz="1800" dirty="0" smtClean="0"/>
          </a:p>
          <a:p>
            <a:r>
              <a:rPr lang="de-AT" sz="1800" dirty="0" smtClean="0"/>
              <a:t>Sie </a:t>
            </a:r>
            <a:r>
              <a:rPr lang="de-AT" sz="1800" dirty="0"/>
              <a:t>rechnen also:</a:t>
            </a:r>
          </a:p>
          <a:p>
            <a:endParaRPr lang="de-AT" sz="1800" dirty="0"/>
          </a:p>
          <a:p>
            <a:endParaRPr lang="de-AT" sz="1800" dirty="0"/>
          </a:p>
          <a:p>
            <a:endParaRPr lang="de-AT" sz="1800" dirty="0"/>
          </a:p>
          <a:p>
            <a:endParaRPr lang="de-AT" sz="1800" dirty="0"/>
          </a:p>
          <a:p>
            <a:r>
              <a:rPr lang="de-AT" sz="1800" dirty="0" smtClean="0"/>
              <a:t>24 x 100 : 60 = 40</a:t>
            </a:r>
            <a:endParaRPr lang="de-AT" sz="1800" dirty="0"/>
          </a:p>
          <a:p>
            <a:r>
              <a:rPr lang="de-AT" sz="1800" dirty="0"/>
              <a:t>Das Kleid ist um 40 % billiger!</a:t>
            </a:r>
          </a:p>
          <a:p>
            <a:endParaRPr lang="de-AT" sz="1800" dirty="0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78BE3F20-51DC-4CB7-A89F-4C6971E52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514268"/>
              </p:ext>
            </p:extLst>
          </p:nvPr>
        </p:nvGraphicFramePr>
        <p:xfrm>
          <a:off x="5840031" y="3010432"/>
          <a:ext cx="1461721" cy="59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992">
                  <a:extLst>
                    <a:ext uri="{9D8B030D-6E8A-4147-A177-3AD203B41FA5}">
                      <a16:colId xmlns:a16="http://schemas.microsoft.com/office/drawing/2014/main" val="2424699727"/>
                    </a:ext>
                  </a:extLst>
                </a:gridCol>
                <a:gridCol w="995729">
                  <a:extLst>
                    <a:ext uri="{9D8B030D-6E8A-4147-A177-3AD203B41FA5}">
                      <a16:colId xmlns:a16="http://schemas.microsoft.com/office/drawing/2014/main" val="1961054036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pPr algn="ctr"/>
                      <a:r>
                        <a:rPr lang="de-AT" sz="1500" b="1" dirty="0"/>
                        <a:t>p =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1" dirty="0"/>
                        <a:t>W . 100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68045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1" dirty="0"/>
                        <a:t>G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64006"/>
                  </a:ext>
                </a:extLst>
              </a:tr>
            </a:tbl>
          </a:graphicData>
        </a:graphic>
      </p:graphicFrame>
      <p:graphicFrame>
        <p:nvGraphicFramePr>
          <p:cNvPr id="10" name="Tabelle 8">
            <a:extLst>
              <a:ext uri="{FF2B5EF4-FFF2-40B4-BE49-F238E27FC236}">
                <a16:creationId xmlns:a16="http://schemas.microsoft.com/office/drawing/2014/main" id="{F883896C-A63D-444F-9C34-EEA9AE00B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19317"/>
              </p:ext>
            </p:extLst>
          </p:nvPr>
        </p:nvGraphicFramePr>
        <p:xfrm>
          <a:off x="5849932" y="4941168"/>
          <a:ext cx="1461721" cy="59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992">
                  <a:extLst>
                    <a:ext uri="{9D8B030D-6E8A-4147-A177-3AD203B41FA5}">
                      <a16:colId xmlns:a16="http://schemas.microsoft.com/office/drawing/2014/main" val="2424699727"/>
                    </a:ext>
                  </a:extLst>
                </a:gridCol>
                <a:gridCol w="995729">
                  <a:extLst>
                    <a:ext uri="{9D8B030D-6E8A-4147-A177-3AD203B41FA5}">
                      <a16:colId xmlns:a16="http://schemas.microsoft.com/office/drawing/2014/main" val="1961054036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pPr algn="ctr"/>
                      <a:r>
                        <a:rPr lang="de-AT" sz="1500" b="1" dirty="0"/>
                        <a:t>p =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1" dirty="0"/>
                        <a:t>24 . 100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68045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500" b="1" dirty="0"/>
                        <a:t>60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6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77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1A8367-9E2B-4536-8197-241F3B279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 algn="ctr">
              <a:buNone/>
            </a:pPr>
            <a:r>
              <a:rPr lang="de-AT" dirty="0"/>
              <a:t>Viel Spaß beim Üben der Prozentwertberechnung!!!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1632270-3B9C-4DDD-892D-7C97AB973DB9}"/>
              </a:ext>
            </a:extLst>
          </p:cNvPr>
          <p:cNvSpPr txBox="1">
            <a:spLocks/>
          </p:cNvSpPr>
          <p:nvPr/>
        </p:nvSpPr>
        <p:spPr>
          <a:xfrm>
            <a:off x="800100" y="1078340"/>
            <a:ext cx="728442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3300" b="1" dirty="0">
                <a:solidFill>
                  <a:srgbClr val="6F002D"/>
                </a:solidFill>
              </a:rPr>
              <a:t>Prozentwert</a:t>
            </a:r>
          </a:p>
        </p:txBody>
      </p:sp>
    </p:spTree>
    <p:extLst>
      <p:ext uri="{BB962C8B-B14F-4D97-AF65-F5344CB8AC3E}">
        <p14:creationId xmlns:p14="http://schemas.microsoft.com/office/powerpoint/2010/main" val="3014597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7e55b4ab0852f7a3e875cd9576d75569f"/>
</p:tagLst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09" charset="0"/>
            <a:ea typeface="Geneva" pitchFamily="-109" charset="-128"/>
            <a:cs typeface="Geneva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09" charset="0"/>
            <a:ea typeface="Geneva" pitchFamily="-109" charset="-128"/>
            <a:cs typeface="Geneva" pitchFamily="-109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fe-ppt.potx" id="{A43D0A14-2405-45AB-A8A8-53AC325ED188}" vid="{A5ADDBDA-16AD-427E-B5E0-BE75EA93A5A0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287</Words>
  <Application>Microsoft Office PowerPoint</Application>
  <PresentationFormat>Bildschirmpräsentation (4:3)</PresentationFormat>
  <Paragraphs>87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Geneva</vt:lpstr>
      <vt:lpstr>Lucida Grande</vt:lpstr>
      <vt:lpstr>Leere Präsentation</vt:lpstr>
      <vt:lpstr>Die Formel zur Berechnung  des Prozentsatzes (Rechnen  mit Prozenten) </vt:lpstr>
      <vt:lpstr>Grundwert – Prozentsatz – Prozentwert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Akzente Salzburg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Silke Jamer-Flagel</dc:creator>
  <cp:lastModifiedBy>anna stiftinger</cp:lastModifiedBy>
  <cp:revision>456</cp:revision>
  <cp:lastPrinted>2021-03-17T10:16:38Z</cp:lastPrinted>
  <dcterms:created xsi:type="dcterms:W3CDTF">2019-05-31T21:16:28Z</dcterms:created>
  <dcterms:modified xsi:type="dcterms:W3CDTF">2022-07-18T10:57:37Z</dcterms:modified>
</cp:coreProperties>
</file>