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1" r:id="rId3"/>
    <p:sldId id="432" r:id="rId4"/>
    <p:sldId id="433" r:id="rId5"/>
    <p:sldId id="434" r:id="rId6"/>
    <p:sldId id="436" r:id="rId7"/>
    <p:sldId id="437" r:id="rId8"/>
    <p:sldId id="435" r:id="rId9"/>
    <p:sldId id="426" r:id="rId10"/>
    <p:sldId id="427" r:id="rId11"/>
    <p:sldId id="428" r:id="rId12"/>
    <p:sldId id="429" r:id="rId13"/>
    <p:sldId id="438" r:id="rId14"/>
    <p:sldId id="439" r:id="rId15"/>
    <p:sldId id="430" r:id="rId16"/>
  </p:sldIdLst>
  <p:sldSz cx="9144000" cy="6858000" type="screen4x3"/>
  <p:notesSz cx="6797675" cy="9926638"/>
  <p:custDataLst>
    <p:tags r:id="rId1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ke Beneke" initials="EB" lastIdx="4" clrIdx="0"/>
  <p:cmAuthor id="2" name="Silke Jamer-Flagel" initials="SJ" lastIdx="3" clrIdx="1">
    <p:extLst>
      <p:ext uri="{19B8F6BF-5375-455C-9EA6-DF929625EA0E}">
        <p15:presenceInfo xmlns:p15="http://schemas.microsoft.com/office/powerpoint/2012/main" userId="Silke Jamer-Flagel" providerId="None"/>
      </p:ext>
    </p:extLst>
  </p:cmAuthor>
  <p:cmAuthor id="3" name="Silke Jamer-Flagel" initials="SJ [2]" lastIdx="1" clrIdx="2">
    <p:extLst>
      <p:ext uri="{19B8F6BF-5375-455C-9EA6-DF929625EA0E}">
        <p15:presenceInfo xmlns:p15="http://schemas.microsoft.com/office/powerpoint/2012/main" userId="S::silke@jamer.at::abaabaa8-f640-4513-9f07-c42c6b14fc1f" providerId="AD"/>
      </p:ext>
    </p:extLst>
  </p:cmAuthor>
  <p:cmAuthor id="4" name="s.jamer-flagel@bildungundlernen.at" initials="s" lastIdx="2" clrIdx="3">
    <p:extLst>
      <p:ext uri="{19B8F6BF-5375-455C-9EA6-DF929625EA0E}">
        <p15:presenceInfo xmlns:p15="http://schemas.microsoft.com/office/powerpoint/2012/main" userId="s.jamer-flagel@bildungundlernen.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0F3"/>
    <a:srgbClr val="D73268"/>
    <a:srgbClr val="860032"/>
    <a:srgbClr val="B6174B"/>
    <a:srgbClr val="990033"/>
    <a:srgbClr val="FFFFFF"/>
    <a:srgbClr val="808000"/>
    <a:srgbClr val="F896C7"/>
    <a:srgbClr val="6F002B"/>
    <a:srgbClr val="756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18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6B1A7F-1BC9-4431-A06F-AF919C6C8D32}" type="datetimeFigureOut">
              <a:rPr lang="de-AT"/>
              <a:pPr>
                <a:defRPr/>
              </a:pPr>
              <a:t>06.04.2022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4E0FEF-8413-4FA3-B923-A9A767EA31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7683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E411D9-2DEE-4B98-AE42-1283DEDD7F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584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Geneva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02_bogen_powerpoint">
            <a:extLst>
              <a:ext uri="{FF2B5EF4-FFF2-40B4-BE49-F238E27FC236}">
                <a16:creationId xmlns:a16="http://schemas.microsoft.com/office/drawing/2014/main" id="{E30CC229-E2C0-4EF1-B4A3-E27B28E10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7321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862DBB-C283-4191-B43B-5ADA5779C2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50093" y="5949280"/>
            <a:ext cx="4329477" cy="281196"/>
            <a:chOff x="198162" y="6200715"/>
            <a:chExt cx="8849001" cy="574735"/>
          </a:xfrm>
        </p:grpSpPr>
        <p:pic>
          <p:nvPicPr>
            <p:cNvPr id="10" name="Grafik 1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" t="3458" r="6705" b="12500"/>
            <a:stretch>
              <a:fillRect/>
            </a:stretch>
          </p:blipFill>
          <p:spPr bwMode="auto">
            <a:xfrm>
              <a:off x="2805610" y="6200715"/>
              <a:ext cx="1908175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6" t="22102" r="11723" b="19743"/>
            <a:stretch>
              <a:fillRect/>
            </a:stretch>
          </p:blipFill>
          <p:spPr bwMode="auto">
            <a:xfrm>
              <a:off x="4972050" y="6308725"/>
              <a:ext cx="147161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2" b="6107"/>
            <a:stretch>
              <a:fillRect/>
            </a:stretch>
          </p:blipFill>
          <p:spPr bwMode="auto">
            <a:xfrm>
              <a:off x="6557963" y="6237288"/>
              <a:ext cx="13985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6237288"/>
              <a:ext cx="1019175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2" y="6308725"/>
              <a:ext cx="2486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lang="de-AT" sz="4400" b="1" dirty="0">
                <a:solidFill>
                  <a:srgbClr val="6F002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>
            <a:lvl1pPr marL="0" indent="0" algn="ctr">
              <a:buNone/>
              <a:defRPr lang="de-AT" sz="2800" b="1" dirty="0">
                <a:solidFill>
                  <a:srgbClr val="746B1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553C9C7-D311-456C-BB34-F550675E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32275" y="321732"/>
            <a:ext cx="1025925" cy="2269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7B987F-7F46-4889-9DC2-B3D544FDBB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2024" y="270319"/>
            <a:ext cx="4283992" cy="1120430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148E9E86-C9E7-4239-8DFE-C4074DCB4F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</p:spTree>
    <p:extLst>
      <p:ext uri="{BB962C8B-B14F-4D97-AF65-F5344CB8AC3E}">
        <p14:creationId xmlns:p14="http://schemas.microsoft.com/office/powerpoint/2010/main" val="49442278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487399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724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724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6661399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00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46402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00" y="187200"/>
            <a:ext cx="7772400" cy="96840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3311539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1839091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9688485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553452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86654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009836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8567251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7197725" y="6116638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6981825" y="-42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endParaRPr lang="de-AT" altLang="de-DE"/>
          </a:p>
        </p:txBody>
      </p:sp>
      <p:grpSp>
        <p:nvGrpSpPr>
          <p:cNvPr id="1030" name="Gruppieren 3"/>
          <p:cNvGrpSpPr>
            <a:grpSpLocks/>
          </p:cNvGrpSpPr>
          <p:nvPr userDrawn="1"/>
        </p:nvGrpSpPr>
        <p:grpSpPr bwMode="auto">
          <a:xfrm>
            <a:off x="5652120" y="126535"/>
            <a:ext cx="3287713" cy="712788"/>
            <a:chOff x="5724128" y="34926"/>
            <a:chExt cx="3287429" cy="713174"/>
          </a:xfrm>
        </p:grpSpPr>
        <p:pic>
          <p:nvPicPr>
            <p:cNvPr id="4" name="Picture 8" descr="Logo lfe_We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382" y="34926"/>
              <a:ext cx="21621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0"/>
            <p:cNvSpPr>
              <a:spLocks noChangeArrowheads="1"/>
            </p:cNvSpPr>
            <p:nvPr userDrawn="1"/>
          </p:nvSpPr>
          <p:spPr bwMode="auto">
            <a:xfrm>
              <a:off x="5724128" y="471725"/>
              <a:ext cx="228580" cy="2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1pPr>
              <a:lvl2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2pPr>
              <a:lvl3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3pPr>
              <a:lvl4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4pPr>
              <a:lvl5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9pPr>
            </a:lstStyle>
            <a:p>
              <a:pPr>
                <a:defRPr/>
              </a:pPr>
              <a:r>
                <a:rPr lang="de-DE" altLang="de-DE" sz="1200" dirty="0">
                  <a:solidFill>
                    <a:srgbClr val="6F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alt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heel spokes="8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50052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052A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0052A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50052A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forever.a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524" y="1916832"/>
            <a:ext cx="8568952" cy="2232248"/>
          </a:xfrm>
        </p:spPr>
        <p:txBody>
          <a:bodyPr/>
          <a:lstStyle/>
          <a:p>
            <a:pPr>
              <a:defRPr/>
            </a:pPr>
            <a:r>
              <a:rPr lang="de-AT" dirty="0"/>
              <a:t>Was ist eine</a:t>
            </a:r>
            <a:br>
              <a:rPr lang="de-AT" dirty="0"/>
            </a:br>
            <a:r>
              <a:rPr lang="de-AT" dirty="0"/>
              <a:t>Präsentation? </a:t>
            </a:r>
            <a:endParaRPr lang="de-AT" sz="1800" b="0" dirty="0">
              <a:solidFill>
                <a:srgbClr val="746B14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847F44-0ED9-4693-A068-61CAF793CBA9}"/>
              </a:ext>
            </a:extLst>
          </p:cNvPr>
          <p:cNvGrpSpPr/>
          <p:nvPr/>
        </p:nvGrpSpPr>
        <p:grpSpPr>
          <a:xfrm>
            <a:off x="50354" y="6331410"/>
            <a:ext cx="6048672" cy="376089"/>
            <a:chOff x="2339752" y="6597702"/>
            <a:chExt cx="6048672" cy="3760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875EA38-B591-4FEE-A5A3-971E8E6F2B8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6610335"/>
              <a:ext cx="884629" cy="332796"/>
            </a:xfrm>
            <a:prstGeom prst="rect">
              <a:avLst/>
            </a:prstGeom>
          </p:spPr>
        </p:pic>
        <p:sp>
          <p:nvSpPr>
            <p:cNvPr id="5" name="Textfeld 2">
              <a:extLst>
                <a:ext uri="{FF2B5EF4-FFF2-40B4-BE49-F238E27FC236}">
                  <a16:creationId xmlns:a16="http://schemas.microsoft.com/office/drawing/2014/main" id="{ED3FBFAB-73FE-44D3-A08B-1CC43A097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626" y="6597702"/>
              <a:ext cx="5182798" cy="37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r>
                <a:rPr lang="de-DE" sz="900" dirty="0">
                  <a:solidFill>
                    <a:schemeClr val="bg1"/>
                  </a:solidFill>
                  <a:latin typeface="+mj-lt"/>
                </a:rPr>
                <a:t>Dipl.-Ing.</a:t>
              </a:r>
              <a:r>
                <a:rPr lang="de-DE" sz="900" baseline="30000" dirty="0">
                  <a:solidFill>
                    <a:schemeClr val="bg1"/>
                  </a:solidFill>
                  <a:latin typeface="+mj-lt"/>
                </a:rPr>
                <a:t>in</a:t>
              </a:r>
              <a:r>
                <a:rPr lang="de-DE" sz="900" dirty="0">
                  <a:solidFill>
                    <a:schemeClr val="bg1"/>
                  </a:solidFill>
                  <a:latin typeface="+mj-lt"/>
                </a:rPr>
                <a:t> (FH) Eva Brenner, </a:t>
              </a:r>
              <a:r>
                <a:rPr lang="de-DE" sz="900" dirty="0" err="1">
                  <a:solidFill>
                    <a:schemeClr val="bg1"/>
                  </a:solidFill>
                  <a:latin typeface="+mj-lt"/>
                </a:rPr>
                <a:t>MSc</a:t>
              </a:r>
              <a:r>
                <a:rPr lang="de-DE" sz="900" dirty="0">
                  <a:solidFill>
                    <a:schemeClr val="bg1"/>
                  </a:solidFill>
                  <a:latin typeface="+mj-lt"/>
                </a:rPr>
                <a:t>/akzente (</a:t>
              </a:r>
              <a:r>
                <a:rPr lang="de-DE" sz="900" u="sng" dirty="0">
                  <a:solidFill>
                    <a:schemeClr val="bg1"/>
                  </a:solidFill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www.learnforever.at</a:t>
              </a:r>
              <a:r>
                <a:rPr lang="de-DE" sz="900" dirty="0">
                  <a:solidFill>
                    <a:schemeClr val="bg1"/>
                  </a:solidFill>
                  <a:latin typeface="+mj-lt"/>
                </a:rPr>
                <a:t>), </a:t>
              </a:r>
              <a:br>
                <a:rPr lang="de-DE" sz="900" dirty="0">
                  <a:solidFill>
                    <a:schemeClr val="bg1"/>
                  </a:solidFill>
                  <a:latin typeface="+mj-lt"/>
                </a:rPr>
              </a:br>
              <a:r>
                <a:rPr lang="de-DE" sz="900" dirty="0">
                  <a:solidFill>
                    <a:schemeClr val="bg1"/>
                  </a:solidFill>
                  <a:latin typeface="+mj-lt"/>
                </a:rPr>
                <a:t>CC BY 4.0 International-Lizenz </a:t>
              </a:r>
              <a:r>
                <a:rPr lang="de-DE" sz="900" u="sng" dirty="0">
                  <a:solidFill>
                    <a:schemeClr val="bg1"/>
                  </a:solidFill>
                  <a:latin typeface="+mj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https://creativecommons.org/licenses/by/4.0/deed.de</a:t>
              </a:r>
              <a:endParaRPr lang="de-DE" sz="9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4B2CAE-7AC2-45E8-8D72-A7D7FAFB7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wichtigste Inhalt wird in Stichworten oder kurzen Sätzen aufgeschrieben.</a:t>
            </a:r>
          </a:p>
          <a:p>
            <a:r>
              <a:rPr lang="de-DE" dirty="0"/>
              <a:t>Möglichst kurze Sätze!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Ähnliche Inhalte auf eine Folie</a:t>
            </a:r>
          </a:p>
          <a:p>
            <a:r>
              <a:rPr lang="de-DE" dirty="0"/>
              <a:t>Andere Inhalte auf die nächste </a:t>
            </a:r>
            <a:br>
              <a:rPr lang="de-DE" dirty="0"/>
            </a:br>
            <a:r>
              <a:rPr lang="de-DE" dirty="0"/>
              <a:t>Folie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5C9D20-8B5B-4A03-9A33-27E9CE16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Inhaltsfolien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40DDE1-4A56-4168-A635-FD46BEE1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068960"/>
            <a:ext cx="3346390" cy="25202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1803ABD-BB32-4930-8589-20406DE64408}"/>
              </a:ext>
            </a:extLst>
          </p:cNvPr>
          <p:cNvSpPr txBox="1"/>
          <p:nvPr/>
        </p:nvSpPr>
        <p:spPr>
          <a:xfrm>
            <a:off x="6071737" y="558924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i="1" dirty="0"/>
              <a:t>Beispiel für eine Inhaltsfolie </a:t>
            </a:r>
          </a:p>
          <a:p>
            <a:pPr algn="ctr"/>
            <a:r>
              <a:rPr lang="de-DE" sz="1400" i="1" dirty="0"/>
              <a:t>zum Thema "Die Titelfolie"</a:t>
            </a:r>
          </a:p>
        </p:txBody>
      </p:sp>
    </p:spTree>
    <p:extLst>
      <p:ext uri="{BB962C8B-B14F-4D97-AF65-F5344CB8AC3E}">
        <p14:creationId xmlns:p14="http://schemas.microsoft.com/office/powerpoint/2010/main" val="24089370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4B2CAE-7AC2-45E8-8D72-A7D7FAFB7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Nicht zu viel auf eine Folie!</a:t>
            </a:r>
          </a:p>
          <a:p>
            <a:endParaRPr lang="de-DE" dirty="0"/>
          </a:p>
          <a:p>
            <a:r>
              <a:rPr lang="de-DE" dirty="0"/>
              <a:t>Auflockern mit Bildern und Grafiken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5C9D20-8B5B-4A03-9A33-27E9CE16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Inhaltsfolien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49EFDE-5765-4208-ADF3-F90EB548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636912"/>
            <a:ext cx="398404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18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5A0413-BDFA-4809-9229-9569EEF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Als Abschluss kann sein:</a:t>
            </a:r>
          </a:p>
          <a:p>
            <a:endParaRPr lang="de-DE" dirty="0"/>
          </a:p>
          <a:p>
            <a:r>
              <a:rPr lang="de-DE" dirty="0"/>
              <a:t>Eine kurze Zusammenfassung der wichtigsten Punkte …</a:t>
            </a:r>
          </a:p>
          <a:p>
            <a:r>
              <a:rPr lang="de-DE" dirty="0"/>
              <a:t>Eine persönliche Aussage …</a:t>
            </a:r>
          </a:p>
          <a:p>
            <a:r>
              <a:rPr lang="de-DE" dirty="0"/>
              <a:t>Ein Dankeschön 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E7138D-986E-4D1D-9974-BEE8D3BD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Abschluss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F849C9-7C4D-4303-97F6-CE97F59D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140968"/>
            <a:ext cx="3434700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57330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11E78A-EDDB-4869-B66F-C42C1AF1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Titelfolie und Inhaltsfolien gibt es meist fertige </a:t>
            </a:r>
            <a:r>
              <a:rPr lang="de-DE" i="1" dirty="0"/>
              <a:t>Layouts</a:t>
            </a:r>
            <a:r>
              <a:rPr lang="de-DE" dirty="0"/>
              <a:t>, die nur noch mit Bildern und Text befüllt werden müssen</a:t>
            </a:r>
          </a:p>
          <a:p>
            <a:endParaRPr lang="de-DE" dirty="0"/>
          </a:p>
          <a:p>
            <a:r>
              <a:rPr lang="de-DE" dirty="0"/>
              <a:t>Folien können "animiert" werden</a:t>
            </a:r>
          </a:p>
          <a:p>
            <a:pPr lvl="1"/>
            <a:r>
              <a:rPr lang="de-DE" dirty="0"/>
              <a:t>Z. B. nicht alle Inhalte (Zeilen, Bilder …) sofort zu lesen</a:t>
            </a:r>
          </a:p>
          <a:p>
            <a:endParaRPr lang="de-DE" dirty="0"/>
          </a:p>
          <a:p>
            <a:r>
              <a:rPr lang="de-DE" dirty="0"/>
              <a:t>Es können Effekte für den Wechsel zwischen den Folien verwendet werden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6F59E-F3D6-4D34-8691-EC716F15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090380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04C52A-48BF-4390-AEC9-A7022201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Ist die Präsentation fertig, kann sie "präsentiert" werden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Nach Starten der Präsentation:</a:t>
            </a:r>
          </a:p>
          <a:p>
            <a:pPr lvl="1"/>
            <a:r>
              <a:rPr lang="de-DE" dirty="0"/>
              <a:t>Der Bildschirm zeigt nur die Präsentation</a:t>
            </a:r>
          </a:p>
          <a:p>
            <a:pPr lvl="1"/>
            <a:r>
              <a:rPr lang="de-DE" dirty="0"/>
              <a:t>Die nächste Folie wird automatisch oder durch Klicken mit der Maus gezeigt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7A97E6-6AE8-491A-BF18-F767A3FD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Präsentation herzeigen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54E076-65CA-4500-A38B-718F8B8B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27202" y="2542833"/>
            <a:ext cx="2127685" cy="15957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017C61-CF9E-4636-8219-8C9CA893EC89}"/>
              </a:ext>
            </a:extLst>
          </p:cNvPr>
          <p:cNvSpPr txBox="1"/>
          <p:nvPr/>
        </p:nvSpPr>
        <p:spPr>
          <a:xfrm>
            <a:off x="827584" y="2924944"/>
            <a:ext cx="166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50052A"/>
                </a:solidFill>
                <a:latin typeface="+mn-lt"/>
                <a:ea typeface="+mn-ea"/>
              </a:rPr>
              <a:t>"Live" vor Zuhörer*innen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55AA94-7FC1-4F81-A0C9-B05EABDC637B}"/>
              </a:ext>
            </a:extLst>
          </p:cNvPr>
          <p:cNvSpPr txBox="1"/>
          <p:nvPr/>
        </p:nvSpPr>
        <p:spPr>
          <a:xfrm>
            <a:off x="5649936" y="385049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e-DE" sz="1600" dirty="0">
                <a:solidFill>
                  <a:srgbClr val="50052A"/>
                </a:solidFill>
                <a:latin typeface="+mn-lt"/>
                <a:ea typeface="+mn-ea"/>
              </a:rPr>
              <a:t>Online als Präsentation in einem Webinar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391125-89B5-421F-BF1E-DAE992559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00"/>
          <a:stretch/>
        </p:blipFill>
        <p:spPr>
          <a:xfrm>
            <a:off x="5541301" y="2282636"/>
            <a:ext cx="2809558" cy="1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11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D1C7-05A2-4CCA-A7EE-60D57F1FB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8846"/>
            <a:ext cx="7772400" cy="1470025"/>
          </a:xfrm>
        </p:spPr>
        <p:txBody>
          <a:bodyPr/>
          <a:lstStyle/>
          <a:p>
            <a:r>
              <a:rPr lang="de-DE" dirty="0"/>
              <a:t>Viel Erfolg beim Erstellen Ihrer Präsentationen!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F98632-18AD-4AD2-BC21-3EEFD847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3335660"/>
            <a:ext cx="3672408" cy="22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928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3B0463-B455-45E0-8DCE-CC8BDF9C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"Präsentation" bedeutet "Vorstellung" oder "Darstellung"</a:t>
            </a:r>
          </a:p>
          <a:p>
            <a:pPr lvl="1"/>
            <a:r>
              <a:rPr lang="de-DE" dirty="0"/>
              <a:t>Zum Beispiel eine Idee, ein Thema, eine Person …</a:t>
            </a:r>
          </a:p>
          <a:p>
            <a:endParaRPr lang="de-DE" sz="1400" dirty="0"/>
          </a:p>
          <a:p>
            <a:r>
              <a:rPr lang="de-DE" dirty="0"/>
              <a:t>Ein Thema wird von einem Präsentator oder einer Präsentatorin vorgestellt, also "präsentiert"</a:t>
            </a:r>
          </a:p>
          <a:p>
            <a:endParaRPr lang="de-DE" sz="1400" dirty="0"/>
          </a:p>
          <a:p>
            <a:r>
              <a:rPr lang="de-DE" dirty="0"/>
              <a:t>Teilnehmer*innen sehen die wichtigsten Informationen schon während der </a:t>
            </a:r>
            <a:br>
              <a:rPr lang="de-DE" dirty="0"/>
            </a:br>
            <a:r>
              <a:rPr lang="de-DE" dirty="0"/>
              <a:t>Präsentation</a:t>
            </a:r>
          </a:p>
          <a:p>
            <a:endParaRPr lang="de-DE" sz="1400" dirty="0"/>
          </a:p>
          <a:p>
            <a:r>
              <a:rPr lang="de-DE" dirty="0"/>
              <a:t>Man kann Text mit Bildern kombinieren</a:t>
            </a:r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19165F-5A7F-4FF8-A825-4789CCD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eine Präsentation?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BA83C7-31BF-4F70-B7F9-D119EF80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/>
          <a:stretch/>
        </p:blipFill>
        <p:spPr>
          <a:xfrm rot="21391079" flipH="1">
            <a:off x="6810379" y="4080565"/>
            <a:ext cx="2278838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59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D72AC2-13AF-4E23-B759-34B503DC6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zu Themen und Inhalten in Kursen oder Seminaren</a:t>
            </a:r>
          </a:p>
          <a:p>
            <a:pPr lvl="1"/>
            <a:r>
              <a:rPr lang="de-DE" dirty="0"/>
              <a:t>Wie diese hier: "Was ist eine Präsentation?"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Referate, Projektarbeiten in der Schule</a:t>
            </a:r>
          </a:p>
          <a:p>
            <a:pPr lvl="1"/>
            <a:r>
              <a:rPr lang="de-DE" dirty="0"/>
              <a:t>"Präsentiere deine Heimatgemeinde!"</a:t>
            </a:r>
          </a:p>
          <a:p>
            <a:pPr lvl="1"/>
            <a:r>
              <a:rPr lang="de-DE" dirty="0"/>
              <a:t>"Wie leben Bienen?"</a:t>
            </a:r>
          </a:p>
          <a:p>
            <a:endParaRPr lang="de-DE" dirty="0"/>
          </a:p>
          <a:p>
            <a:r>
              <a:rPr lang="de-DE" dirty="0"/>
              <a:t>Präsentationen zu neuen Produkten oder Ideen in Firmen</a:t>
            </a:r>
          </a:p>
          <a:p>
            <a:pPr lvl="1"/>
            <a:r>
              <a:rPr lang="de-DE" dirty="0"/>
              <a:t>Projektpräsentationen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D8975F-D4BA-4C78-A36E-D45065F9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19958345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C1B683B4-5006-404E-B5BE-499110122DCF}"/>
              </a:ext>
            </a:extLst>
          </p:cNvPr>
          <p:cNvSpPr txBox="1">
            <a:spLocks/>
          </p:cNvSpPr>
          <p:nvPr/>
        </p:nvSpPr>
        <p:spPr bwMode="auto">
          <a:xfrm>
            <a:off x="685800" y="1556792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/>
              <a:t>Wer kennt Präsentationen noch von früher?</a:t>
            </a:r>
          </a:p>
          <a:p>
            <a:pPr lvl="1"/>
            <a:r>
              <a:rPr lang="de-DE" kern="0" dirty="0"/>
              <a:t>Zum Beispiel bei Referaten in der Schule …</a:t>
            </a:r>
          </a:p>
          <a:p>
            <a:endParaRPr lang="de-DE" sz="1200" kern="0" dirty="0"/>
          </a:p>
          <a:p>
            <a:pPr marL="2236788" indent="0">
              <a:buNone/>
            </a:pPr>
            <a:r>
              <a:rPr lang="de-DE" kern="0" dirty="0"/>
              <a:t>Overhead-Projektor:</a:t>
            </a:r>
          </a:p>
          <a:p>
            <a:pPr marL="2513013" indent="-276225"/>
            <a:r>
              <a:rPr lang="de-DE" sz="2000" b="0" kern="0" dirty="0"/>
              <a:t>Inhalt auf Folien schreiben/drucken</a:t>
            </a:r>
          </a:p>
          <a:p>
            <a:pPr marL="2513013" indent="-276225"/>
            <a:r>
              <a:rPr lang="de-DE" sz="2000" b="0" kern="0" dirty="0"/>
              <a:t>Während der Präsentation die Folien händisch wechseln</a:t>
            </a:r>
          </a:p>
          <a:p>
            <a:pPr marL="2711450" indent="0">
              <a:buNone/>
            </a:pPr>
            <a:endParaRPr lang="de-DE" sz="1050" b="0" kern="0" dirty="0"/>
          </a:p>
          <a:p>
            <a:pPr marL="2236788" indent="0">
              <a:buNone/>
            </a:pPr>
            <a:r>
              <a:rPr lang="de-DE" kern="0" dirty="0"/>
              <a:t>Plakate:</a:t>
            </a:r>
          </a:p>
          <a:p>
            <a:pPr marL="2513013" indent="-365125"/>
            <a:r>
              <a:rPr lang="de-DE" sz="2000" b="0" kern="0" dirty="0"/>
              <a:t>Auf einem großen Papier aufkleben, schreiben, zeichnen … </a:t>
            </a:r>
          </a:p>
          <a:p>
            <a:pPr marL="2513013" indent="-365125"/>
            <a:r>
              <a:rPr lang="de-DE" sz="2000" b="0" kern="0" dirty="0"/>
              <a:t>Wenig Platz!</a:t>
            </a:r>
          </a:p>
          <a:p>
            <a:pPr marL="0" indent="0" algn="ctr">
              <a:buNone/>
            </a:pPr>
            <a:r>
              <a:rPr lang="de-DE" kern="0" dirty="0">
                <a:sym typeface="Wingdings" panose="05000000000000000000" pitchFamily="2" charset="2"/>
              </a:rPr>
              <a:t> nur vor Ort möglich!</a:t>
            </a:r>
            <a:endParaRPr lang="de-DE" kern="0" dirty="0"/>
          </a:p>
          <a:p>
            <a:endParaRPr lang="de-DE" kern="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E36CC4D-7E64-42DA-B8C0-FE2743E08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63" y="2564904"/>
            <a:ext cx="2105737" cy="157930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4861FA8-C5F8-4038-AE88-FC290FD1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Präsentationen früher …</a:t>
            </a:r>
          </a:p>
        </p:txBody>
      </p:sp>
    </p:spTree>
    <p:extLst>
      <p:ext uri="{BB962C8B-B14F-4D97-AF65-F5344CB8AC3E}">
        <p14:creationId xmlns:p14="http://schemas.microsoft.com/office/powerpoint/2010/main" val="22067058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9AACF5-FAAF-44D9-BDE4-52AEB677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"Folien" werden am Computer oder Tablet gestaltet</a:t>
            </a:r>
          </a:p>
          <a:p>
            <a:pPr lvl="1"/>
            <a:r>
              <a:rPr lang="de-DE" dirty="0"/>
              <a:t>Einfachere, schnellere Gestaltung </a:t>
            </a:r>
            <a:br>
              <a:rPr lang="de-DE" dirty="0"/>
            </a:br>
            <a:r>
              <a:rPr lang="de-DE" dirty="0"/>
              <a:t>möglich</a:t>
            </a:r>
          </a:p>
          <a:p>
            <a:endParaRPr lang="de-DE" dirty="0"/>
          </a:p>
          <a:p>
            <a:r>
              <a:rPr lang="de-DE" dirty="0"/>
              <a:t>Vor Ort:</a:t>
            </a:r>
          </a:p>
          <a:p>
            <a:pPr lvl="1"/>
            <a:r>
              <a:rPr lang="de-DE" dirty="0"/>
              <a:t>Über </a:t>
            </a:r>
            <a:r>
              <a:rPr lang="de-DE" dirty="0" err="1"/>
              <a:t>Beamer</a:t>
            </a:r>
            <a:r>
              <a:rPr lang="de-DE" dirty="0"/>
              <a:t> (Projektor) </a:t>
            </a:r>
            <a:br>
              <a:rPr lang="de-DE" dirty="0"/>
            </a:br>
            <a:r>
              <a:rPr lang="de-DE" dirty="0"/>
              <a:t>an die Leinwand übertragen </a:t>
            </a:r>
          </a:p>
          <a:p>
            <a:pPr lvl="1"/>
            <a:endParaRPr lang="de-DE" dirty="0"/>
          </a:p>
          <a:p>
            <a:r>
              <a:rPr lang="de-DE" dirty="0"/>
              <a:t>Oder digital </a:t>
            </a:r>
            <a:r>
              <a:rPr lang="de-DE" sz="2000" b="0" dirty="0"/>
              <a:t>(siehe nächste Folie)</a:t>
            </a:r>
            <a:endParaRPr lang="de-DE" b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6DE38D4-E3F0-46C6-A015-9E7D6804C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46199" y="3355290"/>
            <a:ext cx="3279813" cy="245986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50A4881-F486-4829-91CF-33FBEFFC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Präsentationen heute …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897B6F3-020B-4ACD-AE3D-2F5B1D399099}"/>
              </a:ext>
            </a:extLst>
          </p:cNvPr>
          <p:cNvCxnSpPr>
            <a:cxnSpLocks/>
          </p:cNvCxnSpPr>
          <p:nvPr/>
        </p:nvCxnSpPr>
        <p:spPr>
          <a:xfrm>
            <a:off x="6516216" y="3789040"/>
            <a:ext cx="1440160" cy="0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1CC6515-7B47-41F6-8F82-C05027C5FEF4}"/>
              </a:ext>
            </a:extLst>
          </p:cNvPr>
          <p:cNvCxnSpPr>
            <a:cxnSpLocks/>
          </p:cNvCxnSpPr>
          <p:nvPr/>
        </p:nvCxnSpPr>
        <p:spPr>
          <a:xfrm flipV="1">
            <a:off x="6156175" y="5085184"/>
            <a:ext cx="216270" cy="461186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gonal liegende Ecken des Rechtecks abrunden 3">
            <a:extLst>
              <a:ext uri="{FF2B5EF4-FFF2-40B4-BE49-F238E27FC236}">
                <a16:creationId xmlns:a16="http://schemas.microsoft.com/office/drawing/2014/main" id="{F46585CF-D619-4C41-B002-75CA5C5415A9}"/>
              </a:ext>
            </a:extLst>
          </p:cNvPr>
          <p:cNvSpPr/>
          <p:nvPr/>
        </p:nvSpPr>
        <p:spPr>
          <a:xfrm>
            <a:off x="6020677" y="3356992"/>
            <a:ext cx="1367408" cy="678557"/>
          </a:xfrm>
          <a:prstGeom prst="round2DiagRect">
            <a:avLst>
              <a:gd name="adj1" fmla="val 24667"/>
              <a:gd name="adj2" fmla="val 0"/>
            </a:avLst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de-AT" sz="1600" b="1" dirty="0" err="1">
                <a:solidFill>
                  <a:srgbClr val="50052A"/>
                </a:solidFill>
              </a:rPr>
              <a:t>Beamer</a:t>
            </a:r>
            <a:r>
              <a:rPr lang="de-AT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1600" b="1" dirty="0">
                <a:solidFill>
                  <a:srgbClr val="50052A"/>
                </a:solidFill>
              </a:rPr>
              <a:t>(Projektor)</a:t>
            </a:r>
            <a:endParaRPr lang="de-DE" sz="1600" b="1" dirty="0">
              <a:solidFill>
                <a:srgbClr val="50052A"/>
              </a:solidFill>
            </a:endParaRPr>
          </a:p>
        </p:txBody>
      </p:sp>
      <p:sp>
        <p:nvSpPr>
          <p:cNvPr id="15" name="Diagonal liegende Ecken des Rechtecks abrunden 3">
            <a:extLst>
              <a:ext uri="{FF2B5EF4-FFF2-40B4-BE49-F238E27FC236}">
                <a16:creationId xmlns:a16="http://schemas.microsoft.com/office/drawing/2014/main" id="{3F0E9DB3-E73A-496C-A1E8-914ACAF22530}"/>
              </a:ext>
            </a:extLst>
          </p:cNvPr>
          <p:cNvSpPr/>
          <p:nvPr/>
        </p:nvSpPr>
        <p:spPr>
          <a:xfrm>
            <a:off x="5336973" y="5546370"/>
            <a:ext cx="1367408" cy="580641"/>
          </a:xfrm>
          <a:prstGeom prst="round2DiagRect">
            <a:avLst>
              <a:gd name="adj1" fmla="val 24667"/>
              <a:gd name="adj2" fmla="val 0"/>
            </a:avLst>
          </a:prstGeom>
          <a:solidFill>
            <a:schemeClr val="bg1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sz="1600" b="1" dirty="0">
                <a:solidFill>
                  <a:srgbClr val="50052A"/>
                </a:solidFill>
              </a:rPr>
              <a:t>Leinwand</a:t>
            </a:r>
            <a:endParaRPr lang="de-DE" sz="1600" b="1" dirty="0">
              <a:solidFill>
                <a:srgbClr val="50052A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FF74168-D3AF-4975-8342-DD206E100456}"/>
              </a:ext>
            </a:extLst>
          </p:cNvPr>
          <p:cNvSpPr/>
          <p:nvPr/>
        </p:nvSpPr>
        <p:spPr>
          <a:xfrm>
            <a:off x="7954054" y="3437137"/>
            <a:ext cx="639644" cy="598412"/>
          </a:xfrm>
          <a:prstGeom prst="ellipse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201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9AACF5-FAAF-44D9-BDE4-52AEB677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Digital:</a:t>
            </a:r>
          </a:p>
          <a:p>
            <a:pPr lvl="1"/>
            <a:r>
              <a:rPr lang="de-DE" dirty="0"/>
              <a:t>Als Präsentation in einem Webinar (Online-Seminar)</a:t>
            </a:r>
          </a:p>
          <a:p>
            <a:pPr lvl="1"/>
            <a:r>
              <a:rPr lang="de-DE" dirty="0"/>
              <a:t>Als Datei per E-Mail verschicken</a:t>
            </a:r>
          </a:p>
          <a:p>
            <a:pPr lvl="1"/>
            <a:r>
              <a:rPr lang="de-DE" dirty="0" err="1"/>
              <a:t>In's</a:t>
            </a:r>
            <a:r>
              <a:rPr lang="de-DE" dirty="0"/>
              <a:t> Internet hochladen und später herunterladen</a:t>
            </a:r>
          </a:p>
          <a:p>
            <a:pPr lvl="1"/>
            <a:r>
              <a:rPr lang="de-DE" dirty="0"/>
              <a:t>Etc.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0A4881-F486-4829-91CF-33FBEFFC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Präsentationen heute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56C042-1C9C-4917-A867-A85023DB1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00"/>
          <a:stretch/>
        </p:blipFill>
        <p:spPr>
          <a:xfrm>
            <a:off x="2483768" y="3466559"/>
            <a:ext cx="460851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4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DF2099-B88C-434E-A901-6F388DFE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eigene Programme zur Gestaltung von Präsentationen</a:t>
            </a:r>
          </a:p>
          <a:p>
            <a:pPr lvl="1"/>
            <a:r>
              <a:rPr lang="de-DE" dirty="0"/>
              <a:t>Beispiele:</a:t>
            </a:r>
          </a:p>
          <a:p>
            <a:pPr marL="717550" indent="0">
              <a:buNone/>
            </a:pPr>
            <a:endParaRPr lang="de-DE" sz="1400" b="0" dirty="0"/>
          </a:p>
          <a:p>
            <a:pPr marL="717550" indent="0">
              <a:buNone/>
            </a:pPr>
            <a:endParaRPr lang="de-DE" sz="1400" b="0" dirty="0"/>
          </a:p>
          <a:p>
            <a:pPr marL="717550" indent="0">
              <a:buNone/>
            </a:pPr>
            <a:r>
              <a:rPr lang="de-DE" sz="1400" b="0" dirty="0"/>
              <a:t>(und viele andere …)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Layout und Design kann frei gestaltet werden</a:t>
            </a:r>
          </a:p>
          <a:p>
            <a:pPr lvl="1"/>
            <a:endParaRPr lang="de-DE" sz="800" dirty="0"/>
          </a:p>
          <a:p>
            <a:pPr lvl="1"/>
            <a:r>
              <a:rPr lang="de-DE" b="1" dirty="0"/>
              <a:t>Layout:</a:t>
            </a:r>
            <a:r>
              <a:rPr lang="de-DE" dirty="0"/>
              <a:t> WO auf der Folie steht was?</a:t>
            </a:r>
          </a:p>
          <a:p>
            <a:pPr lvl="2"/>
            <a:r>
              <a:rPr lang="de-DE" dirty="0"/>
              <a:t>Z.B. Überschrift, Logos, Farb-Elemente …</a:t>
            </a:r>
          </a:p>
          <a:p>
            <a:pPr lvl="1"/>
            <a:endParaRPr lang="de-DE" dirty="0"/>
          </a:p>
          <a:p>
            <a:pPr lvl="1"/>
            <a:r>
              <a:rPr lang="de-DE" b="1" dirty="0"/>
              <a:t>Design:</a:t>
            </a:r>
            <a:r>
              <a:rPr lang="de-DE" dirty="0"/>
              <a:t> WIE werden die Folien gestaltet?</a:t>
            </a:r>
          </a:p>
          <a:p>
            <a:pPr lvl="2"/>
            <a:r>
              <a:rPr lang="de-DE" dirty="0"/>
              <a:t>Schriftarten, Farben, Hintergrund, Effekte 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F531E6-855C-43EC-A456-3D0FFC32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Präsentationen heute …</a:t>
            </a:r>
          </a:p>
        </p:txBody>
      </p:sp>
      <p:pic>
        <p:nvPicPr>
          <p:cNvPr id="1026" name="Picture 2" descr="Free icon &quot;Microsoft PowerPoint icon&quot;">
            <a:extLst>
              <a:ext uri="{FF2B5EF4-FFF2-40B4-BE49-F238E27FC236}">
                <a16:creationId xmlns:a16="http://schemas.microsoft.com/office/drawing/2014/main" id="{9142413F-B993-4751-8207-E85992A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07" y="2244302"/>
            <a:ext cx="567506" cy="5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A75B8B-59A4-41A0-B27D-512751FD7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01" y="2246459"/>
            <a:ext cx="568800" cy="568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5F9318B-EA06-4271-ACFF-B7FC8C7F8D6E}"/>
              </a:ext>
            </a:extLst>
          </p:cNvPr>
          <p:cNvSpPr txBox="1"/>
          <p:nvPr/>
        </p:nvSpPr>
        <p:spPr>
          <a:xfrm>
            <a:off x="3402311" y="2811808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50052A"/>
                </a:solidFill>
                <a:latin typeface="+mn-lt"/>
                <a:ea typeface="+mn-ea"/>
              </a:rPr>
              <a:t>Microsoft PowerPoint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06D60E-1633-4C36-A572-493DC7045B2A}"/>
              </a:ext>
            </a:extLst>
          </p:cNvPr>
          <p:cNvSpPr txBox="1"/>
          <p:nvPr/>
        </p:nvSpPr>
        <p:spPr>
          <a:xfrm>
            <a:off x="6091816" y="2811808"/>
            <a:ext cx="200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>
              <a:buNone/>
            </a:pPr>
            <a:r>
              <a:rPr lang="de-DE" sz="1600" dirty="0">
                <a:solidFill>
                  <a:srgbClr val="50052A"/>
                </a:solidFill>
                <a:latin typeface="+mn-lt"/>
                <a:ea typeface="+mn-ea"/>
              </a:rPr>
              <a:t>OpenOffice </a:t>
            </a:r>
            <a:r>
              <a:rPr lang="de-DE" sz="1600" dirty="0" err="1">
                <a:solidFill>
                  <a:srgbClr val="50052A"/>
                </a:solidFill>
                <a:latin typeface="+mn-lt"/>
                <a:ea typeface="+mn-ea"/>
              </a:rPr>
              <a:t>Impress</a:t>
            </a:r>
            <a:endParaRPr lang="de-DE" sz="1600" dirty="0">
              <a:solidFill>
                <a:srgbClr val="50052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32635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11E78A-EDDB-4869-B66F-C42C1AF1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Seite nennt man eine "Folie"</a:t>
            </a:r>
          </a:p>
          <a:p>
            <a:pPr lvl="1"/>
            <a:r>
              <a:rPr lang="de-DE" dirty="0"/>
              <a:t>Wie früher beim Overhead-Projektor!</a:t>
            </a:r>
          </a:p>
          <a:p>
            <a:endParaRPr lang="de-DE" sz="1400" dirty="0"/>
          </a:p>
          <a:p>
            <a:r>
              <a:rPr lang="de-DE" dirty="0"/>
              <a:t>Einleitung</a:t>
            </a:r>
          </a:p>
          <a:p>
            <a:pPr lvl="1"/>
            <a:r>
              <a:rPr lang="de-DE" dirty="0"/>
              <a:t>Titelfolie</a:t>
            </a:r>
          </a:p>
          <a:p>
            <a:r>
              <a:rPr lang="de-DE" dirty="0"/>
              <a:t>Hauptteil</a:t>
            </a:r>
          </a:p>
          <a:p>
            <a:pPr lvl="1"/>
            <a:r>
              <a:rPr lang="de-DE" dirty="0"/>
              <a:t>Inhaltsfolien</a:t>
            </a:r>
          </a:p>
          <a:p>
            <a:r>
              <a:rPr lang="de-DE" dirty="0"/>
              <a:t>Abschluss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6F59E-F3D6-4D34-8691-EC716F15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einer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3896391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ECE63A-0062-44FC-8ABD-C1B6E3B6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60" y="2910133"/>
            <a:ext cx="3965950" cy="299324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CB10F7E-D64E-4964-91E4-B4E9C1C0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Titelfolie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FDD415-DC6A-43FE-BE73-726028DC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Ist die erste sichtbare Folie</a:t>
            </a:r>
          </a:p>
          <a:p>
            <a:endParaRPr lang="de-DE" dirty="0"/>
          </a:p>
          <a:p>
            <a:r>
              <a:rPr lang="de-DE" dirty="0"/>
              <a:t>Titel: Name der Präsentation/des Themas</a:t>
            </a:r>
          </a:p>
          <a:p>
            <a:pPr lvl="1"/>
            <a:r>
              <a:rPr lang="de-DE" dirty="0"/>
              <a:t>Kurz und prägnant!</a:t>
            </a:r>
          </a:p>
          <a:p>
            <a:r>
              <a:rPr lang="de-DE" dirty="0"/>
              <a:t>Eventuell Untertitel</a:t>
            </a:r>
          </a:p>
          <a:p>
            <a:r>
              <a:rPr lang="de-DE" dirty="0"/>
              <a:t>Wer präsentiert?</a:t>
            </a:r>
          </a:p>
          <a:p>
            <a:r>
              <a:rPr lang="de-DE" dirty="0"/>
              <a:t>Eventuell Datum</a:t>
            </a:r>
          </a:p>
          <a:p>
            <a:r>
              <a:rPr lang="de-DE" dirty="0"/>
              <a:t>Gestaltungselemente</a:t>
            </a:r>
          </a:p>
          <a:p>
            <a:pPr lvl="1"/>
            <a:r>
              <a:rPr lang="de-DE" dirty="0"/>
              <a:t>Bilder, Farben, Logos …</a:t>
            </a:r>
          </a:p>
          <a:p>
            <a:pPr lvl="1"/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671133B-5124-4269-A641-8807D5393898}"/>
              </a:ext>
            </a:extLst>
          </p:cNvPr>
          <p:cNvCxnSpPr>
            <a:cxnSpLocks/>
          </p:cNvCxnSpPr>
          <p:nvPr/>
        </p:nvCxnSpPr>
        <p:spPr>
          <a:xfrm>
            <a:off x="3707904" y="2938298"/>
            <a:ext cx="2520280" cy="1094931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5434378-6C12-4757-9446-5D883C67FC99}"/>
              </a:ext>
            </a:extLst>
          </p:cNvPr>
          <p:cNvCxnSpPr>
            <a:cxnSpLocks/>
          </p:cNvCxnSpPr>
          <p:nvPr/>
        </p:nvCxnSpPr>
        <p:spPr>
          <a:xfrm>
            <a:off x="3599892" y="3983359"/>
            <a:ext cx="2268252" cy="1655439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09F18E7-1E6A-41EB-AD40-08A18D23DE59}"/>
              </a:ext>
            </a:extLst>
          </p:cNvPr>
          <p:cNvCxnSpPr>
            <a:cxnSpLocks/>
          </p:cNvCxnSpPr>
          <p:nvPr/>
        </p:nvCxnSpPr>
        <p:spPr>
          <a:xfrm>
            <a:off x="4211960" y="4969766"/>
            <a:ext cx="823900" cy="597397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95F67C3-9C31-440A-8675-4571D883AB0D}"/>
              </a:ext>
            </a:extLst>
          </p:cNvPr>
          <p:cNvSpPr txBox="1"/>
          <p:nvPr/>
        </p:nvSpPr>
        <p:spPr>
          <a:xfrm>
            <a:off x="4952270" y="5839830"/>
            <a:ext cx="345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i="1" dirty="0"/>
              <a:t>Beispiel für eine Titelfolie (ohne Untertitel)</a:t>
            </a:r>
          </a:p>
        </p:txBody>
      </p:sp>
    </p:spTree>
    <p:extLst>
      <p:ext uri="{BB962C8B-B14F-4D97-AF65-F5344CB8AC3E}">
        <p14:creationId xmlns:p14="http://schemas.microsoft.com/office/powerpoint/2010/main" val="6038140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7e55b4ab0852f7a3e875cd9576d75569f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</Template>
  <TotalTime>0</TotalTime>
  <Words>586</Words>
  <Application>Microsoft Office PowerPoint</Application>
  <PresentationFormat>Bildschirmpräsentation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Geneva</vt:lpstr>
      <vt:lpstr>Lucida Grande</vt:lpstr>
      <vt:lpstr>Times New Roman</vt:lpstr>
      <vt:lpstr>Wingdings</vt:lpstr>
      <vt:lpstr>Leere Präsentation</vt:lpstr>
      <vt:lpstr>Was ist eine Präsentation? </vt:lpstr>
      <vt:lpstr>Was ist eine Präsentation?</vt:lpstr>
      <vt:lpstr>Beispiele für Präsentationen</vt:lpstr>
      <vt:lpstr>Präsentationen früher …</vt:lpstr>
      <vt:lpstr>Präsentationen heute …</vt:lpstr>
      <vt:lpstr>Präsentationen heute …</vt:lpstr>
      <vt:lpstr>Präsentationen heute …</vt:lpstr>
      <vt:lpstr>Aufbau einer Präsentation</vt:lpstr>
      <vt:lpstr>Die Titelfolie</vt:lpstr>
      <vt:lpstr>Inhaltsfolien</vt:lpstr>
      <vt:lpstr>Inhaltsfolien</vt:lpstr>
      <vt:lpstr>Der Abschluss</vt:lpstr>
      <vt:lpstr>Gestaltungsmöglichkeiten</vt:lpstr>
      <vt:lpstr>Die Präsentation herzeigen</vt:lpstr>
      <vt:lpstr>Viel Erfolg beim Erstellen Ihrer Präsentationen!</vt:lpstr>
    </vt:vector>
  </TitlesOfParts>
  <Company>Akzente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Präsentation: Was ist eine Präsentation?</dc:title>
  <dc:creator>Dipl.-Ing.in (FH) Eva Brenner MSc/akzente</dc:creator>
  <cp:lastModifiedBy>Eva Brenner - akzente</cp:lastModifiedBy>
  <cp:revision>561</cp:revision>
  <cp:lastPrinted>2021-03-17T10:16:38Z</cp:lastPrinted>
  <dcterms:created xsi:type="dcterms:W3CDTF">2019-05-31T21:16:28Z</dcterms:created>
  <dcterms:modified xsi:type="dcterms:W3CDTF">2022-04-06T08:31:45Z</dcterms:modified>
</cp:coreProperties>
</file>