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</p:sldIdLst>
  <p:sldSz cx="9144000" cy="6858000" type="screen4x3"/>
  <p:notesSz cx="6797675" cy="9926638"/>
  <p:custDataLst>
    <p:tags r:id="rId24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ke Beneke" initials="EB" lastIdx="4" clrIdx="0"/>
  <p:cmAuthor id="2" name="Silke Jamer-Flagel" initials="SJ" lastIdx="3" clrIdx="1">
    <p:extLst/>
  </p:cmAuthor>
  <p:cmAuthor id="3" name="Silke Jamer-Flagel" initials="SJ [2]" lastIdx="1" clrIdx="2">
    <p:extLst/>
  </p:cmAuthor>
  <p:cmAuthor id="4" name="s.jamer-flagel@bildungundlernen.at" initials="s" lastIdx="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6D13"/>
    <a:srgbClr val="CAF0F3"/>
    <a:srgbClr val="D73268"/>
    <a:srgbClr val="860032"/>
    <a:srgbClr val="B6174B"/>
    <a:srgbClr val="990033"/>
    <a:srgbClr val="FFFFFF"/>
    <a:srgbClr val="808000"/>
    <a:srgbClr val="F896C7"/>
    <a:srgbClr val="6F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629" autoAdjust="0"/>
  </p:normalViewPr>
  <p:slideViewPr>
    <p:cSldViewPr>
      <p:cViewPr>
        <p:scale>
          <a:sx n="93" d="100"/>
          <a:sy n="93" d="100"/>
        </p:scale>
        <p:origin x="-1277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6B1A7F-1BC9-4431-A06F-AF919C6C8D32}" type="datetimeFigureOut">
              <a:rPr lang="de-AT"/>
              <a:pPr>
                <a:defRPr/>
              </a:pPr>
              <a:t>21.06.2021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4E0FEF-8413-4FA3-B923-A9A767EA31D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7683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Geneva" pitchFamily="-109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Geneva" pitchFamily="-109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Geneva" pitchFamily="-109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E411D9-2DEE-4B98-AE42-1283DEDD7F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584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-109" charset="0"/>
        <a:ea typeface="Geneva" pitchFamily="-109" charset="-128"/>
        <a:cs typeface="Genev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-109" charset="0"/>
        <a:ea typeface="Geneva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12" descr="02_bogen_powerpoint">
            <a:extLst>
              <a:ext uri="{FF2B5EF4-FFF2-40B4-BE49-F238E27FC236}">
                <a16:creationId xmlns="" xmlns:a16="http://schemas.microsoft.com/office/drawing/2014/main" id="{E30CC229-E2C0-4EF1-B4A3-E27B28E109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9" r="3999" b="30034"/>
          <a:stretch>
            <a:fillRect/>
          </a:stretch>
        </p:blipFill>
        <p:spPr bwMode="auto">
          <a:xfrm>
            <a:off x="0" y="5877321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uppieren 17">
            <a:extLst>
              <a:ext uri="{FF2B5EF4-FFF2-40B4-BE49-F238E27FC236}">
                <a16:creationId xmlns="" xmlns:a16="http://schemas.microsoft.com/office/drawing/2014/main" id="{80862DBB-C283-4191-B43B-5ADA5779C2C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550093" y="5949280"/>
            <a:ext cx="4329477" cy="281196"/>
            <a:chOff x="198162" y="6200715"/>
            <a:chExt cx="8849001" cy="574735"/>
          </a:xfrm>
        </p:grpSpPr>
        <p:pic>
          <p:nvPicPr>
            <p:cNvPr id="10" name="Grafik 1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93" t="3458" r="6705" b="12500"/>
            <a:stretch>
              <a:fillRect/>
            </a:stretch>
          </p:blipFill>
          <p:spPr bwMode="auto">
            <a:xfrm>
              <a:off x="2805610" y="6200715"/>
              <a:ext cx="1908175" cy="50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Grafik 13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56" t="22102" r="11723" b="19743"/>
            <a:stretch>
              <a:fillRect/>
            </a:stretch>
          </p:blipFill>
          <p:spPr bwMode="auto">
            <a:xfrm>
              <a:off x="4972050" y="6308725"/>
              <a:ext cx="1471613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Grafik 14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32" b="6107"/>
            <a:stretch>
              <a:fillRect/>
            </a:stretch>
          </p:blipFill>
          <p:spPr bwMode="auto">
            <a:xfrm>
              <a:off x="6557963" y="6237288"/>
              <a:ext cx="13985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Grafik 1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7988" y="6237288"/>
              <a:ext cx="1019175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Grafik 16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62" y="6308725"/>
              <a:ext cx="24860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lang="de-AT" sz="4400" b="1" dirty="0">
                <a:solidFill>
                  <a:srgbClr val="6F002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/>
          <a:lstStyle>
            <a:lvl1pPr marL="0" indent="0" algn="ctr">
              <a:buNone/>
              <a:defRPr lang="de-AT" sz="2800" b="1" dirty="0">
                <a:solidFill>
                  <a:srgbClr val="746B14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9" name="Grafik 18">
            <a:extLst>
              <a:ext uri="{FF2B5EF4-FFF2-40B4-BE49-F238E27FC236}">
                <a16:creationId xmlns="" xmlns:a16="http://schemas.microsoft.com/office/drawing/2014/main" id="{6553C9C7-D311-456C-BB34-F550675EFCA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32275" y="321732"/>
            <a:ext cx="1025925" cy="22694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="" xmlns:a16="http://schemas.microsoft.com/office/drawing/2014/main" id="{297B987F-7F46-4889-9DC2-B3D544FDBB9E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32024" y="270319"/>
            <a:ext cx="4283992" cy="1120430"/>
          </a:xfrm>
          <a:prstGeom prst="rect">
            <a:avLst/>
          </a:prstGeom>
        </p:spPr>
      </p:pic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148E9E86-C9E7-4239-8DFE-C4074DCB4F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7725" y="6353175"/>
            <a:ext cx="1398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9pPr>
          </a:lstStyle>
          <a:p>
            <a:pPr>
              <a:defRPr/>
            </a:pPr>
            <a:r>
              <a:rPr lang="de-DE" altLang="de-DE" sz="1000" b="1" dirty="0">
                <a:solidFill>
                  <a:schemeClr val="bg1"/>
                </a:solidFill>
                <a:latin typeface="Arial" panose="020B0604020202020204" pitchFamily="34" charset="0"/>
              </a:rPr>
              <a:t>www.learnforever.at</a:t>
            </a:r>
          </a:p>
        </p:txBody>
      </p:sp>
    </p:spTree>
    <p:extLst>
      <p:ext uri="{BB962C8B-B14F-4D97-AF65-F5344CB8AC3E}">
        <p14:creationId xmlns:p14="http://schemas.microsoft.com/office/powerpoint/2010/main" val="494422788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487399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724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724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661399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02_bogen_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9" r="3999" b="30034"/>
          <a:stretch>
            <a:fillRect/>
          </a:stretch>
        </p:blipFill>
        <p:spPr bwMode="auto">
          <a:xfrm>
            <a:off x="0" y="5876925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-152400" y="1154113"/>
            <a:ext cx="9448800" cy="0"/>
          </a:xfrm>
          <a:prstGeom prst="line">
            <a:avLst/>
          </a:prstGeom>
          <a:noFill/>
          <a:ln w="25400">
            <a:solidFill>
              <a:srgbClr val="746B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7197725" y="6353175"/>
            <a:ext cx="1398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9pPr>
          </a:lstStyle>
          <a:p>
            <a:pPr>
              <a:defRPr/>
            </a:pPr>
            <a:r>
              <a:rPr lang="de-DE" altLang="de-DE" sz="1000" b="1" dirty="0">
                <a:solidFill>
                  <a:schemeClr val="bg1"/>
                </a:solidFill>
                <a:latin typeface="Arial" panose="020B0604020202020204" pitchFamily="34" charset="0"/>
              </a:rPr>
              <a:t>www.learnforever.at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464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70012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46402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02_bogen_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9" r="3999" b="30034"/>
          <a:stretch>
            <a:fillRect/>
          </a:stretch>
        </p:blipFill>
        <p:spPr bwMode="auto">
          <a:xfrm>
            <a:off x="0" y="5876925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7197725" y="6353175"/>
            <a:ext cx="1398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9pPr>
          </a:lstStyle>
          <a:p>
            <a:pPr>
              <a:defRPr/>
            </a:pPr>
            <a:r>
              <a:rPr lang="de-DE" altLang="de-DE" sz="1000" b="1" dirty="0">
                <a:solidFill>
                  <a:schemeClr val="bg1"/>
                </a:solidFill>
                <a:latin typeface="Arial" panose="020B0604020202020204" pitchFamily="34" charset="0"/>
              </a:rPr>
              <a:t>www.learnforever.at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-152400" y="1154113"/>
            <a:ext cx="9448800" cy="0"/>
          </a:xfrm>
          <a:prstGeom prst="line">
            <a:avLst/>
          </a:prstGeom>
          <a:noFill/>
          <a:ln w="25400">
            <a:solidFill>
              <a:srgbClr val="746B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600" y="187200"/>
            <a:ext cx="7772400" cy="968400"/>
          </a:xfrm>
        </p:spPr>
        <p:txBody>
          <a:bodyPr anchor="b"/>
          <a:lstStyle>
            <a:lvl1pPr algn="l">
              <a:defRPr sz="3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311539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8183909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88485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53452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186654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0009836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8567251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197725" y="6116638"/>
            <a:ext cx="1398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9pPr>
          </a:lstStyle>
          <a:p>
            <a:pPr>
              <a:defRPr/>
            </a:pPr>
            <a:r>
              <a:rPr lang="de-DE" altLang="de-DE" sz="1000" b="1">
                <a:solidFill>
                  <a:schemeClr val="bg1"/>
                </a:solidFill>
                <a:latin typeface="Arial" panose="020B0604020202020204" pitchFamily="34" charset="0"/>
              </a:rPr>
              <a:t>www.learnforever.at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6981825" y="-422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-109" charset="0"/>
                <a:ea typeface="Geneva" pitchFamily="-109" charset="-128"/>
              </a:defRPr>
            </a:lvl9pPr>
          </a:lstStyle>
          <a:p>
            <a:pPr>
              <a:defRPr/>
            </a:pPr>
            <a:endParaRPr lang="de-AT" altLang="de-DE"/>
          </a:p>
        </p:txBody>
      </p:sp>
      <p:grpSp>
        <p:nvGrpSpPr>
          <p:cNvPr id="1030" name="Gruppieren 3"/>
          <p:cNvGrpSpPr>
            <a:grpSpLocks/>
          </p:cNvGrpSpPr>
          <p:nvPr/>
        </p:nvGrpSpPr>
        <p:grpSpPr bwMode="auto">
          <a:xfrm>
            <a:off x="5652120" y="126535"/>
            <a:ext cx="3287713" cy="712788"/>
            <a:chOff x="5724128" y="34926"/>
            <a:chExt cx="3287429" cy="713174"/>
          </a:xfrm>
        </p:grpSpPr>
        <p:pic>
          <p:nvPicPr>
            <p:cNvPr id="4" name="Picture 8" descr="Logo lfe_Web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382" y="34926"/>
              <a:ext cx="21621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0"/>
            <p:cNvSpPr>
              <a:spLocks noChangeArrowheads="1"/>
            </p:cNvSpPr>
            <p:nvPr userDrawn="1"/>
          </p:nvSpPr>
          <p:spPr bwMode="auto">
            <a:xfrm>
              <a:off x="5724128" y="471725"/>
              <a:ext cx="228580" cy="276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1pPr>
              <a:lvl2pPr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2pPr>
              <a:lvl3pPr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3pPr>
              <a:lvl4pPr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4pPr>
              <a:lvl5pPr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230563" algn="l"/>
                  <a:tab pos="5851525" algn="r"/>
                </a:tabLst>
                <a:defRPr sz="2400">
                  <a:solidFill>
                    <a:schemeClr val="tx1"/>
                  </a:solidFill>
                  <a:latin typeface="Lucida Grande" pitchFamily="-109" charset="0"/>
                  <a:ea typeface="Geneva" pitchFamily="-109" charset="-128"/>
                </a:defRPr>
              </a:lvl9pPr>
            </a:lstStyle>
            <a:p>
              <a:pPr>
                <a:defRPr/>
              </a:pPr>
              <a:r>
                <a:rPr lang="de-DE" altLang="de-DE" sz="1200" dirty="0">
                  <a:solidFill>
                    <a:srgbClr val="6F00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altLang="de-DE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slow">
    <p:wheel spokes="8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746B14"/>
          </a:solidFill>
          <a:latin typeface="Arial" pitchFamily="-96" charset="-128"/>
          <a:ea typeface="Geneva" pitchFamily="-109" charset="-128"/>
          <a:cs typeface="Geneva" pitchFamily="-10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50052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0052A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50052A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rgbClr val="50052A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0052A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0052A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0052A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0052A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0052A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deed.d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den.de/sprachwissen/rechtschreibregeln/kom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524" y="1916832"/>
            <a:ext cx="8568952" cy="223224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de-AT" dirty="0"/>
              <a:t>Beistriche setzen </a:t>
            </a:r>
            <a:r>
              <a:rPr lang="de-AT" sz="2800" dirty="0">
                <a:solidFill>
                  <a:srgbClr val="746B14"/>
                </a:solidFill>
              </a:rPr>
              <a:t/>
            </a:r>
            <a:br>
              <a:rPr lang="de-AT" sz="2800" dirty="0">
                <a:solidFill>
                  <a:srgbClr val="746B14"/>
                </a:solidFill>
              </a:rPr>
            </a:br>
            <a:endParaRPr lang="de-AT" sz="1800" b="0" dirty="0">
              <a:solidFill>
                <a:srgbClr val="746B14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="" xmlns:a16="http://schemas.microsoft.com/office/drawing/2014/main" id="{F8847F44-0ED9-4693-A068-61CAF793CBA9}"/>
              </a:ext>
            </a:extLst>
          </p:cNvPr>
          <p:cNvGrpSpPr/>
          <p:nvPr/>
        </p:nvGrpSpPr>
        <p:grpSpPr>
          <a:xfrm>
            <a:off x="50354" y="6331410"/>
            <a:ext cx="6048672" cy="376089"/>
            <a:chOff x="2339752" y="6597702"/>
            <a:chExt cx="6048672" cy="376089"/>
          </a:xfrm>
        </p:grpSpPr>
        <p:pic>
          <p:nvPicPr>
            <p:cNvPr id="4" name="Grafik 3">
              <a:extLst>
                <a:ext uri="{FF2B5EF4-FFF2-40B4-BE49-F238E27FC236}">
                  <a16:creationId xmlns="" xmlns:a16="http://schemas.microsoft.com/office/drawing/2014/main" id="{D875EA38-B591-4FEE-A5A3-971E8E6F2B8C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752" y="6610335"/>
              <a:ext cx="884629" cy="332796"/>
            </a:xfrm>
            <a:prstGeom prst="rect">
              <a:avLst/>
            </a:prstGeom>
          </p:spPr>
        </p:pic>
        <p:sp>
          <p:nvSpPr>
            <p:cNvPr id="5" name="Textfeld 2">
              <a:extLst>
                <a:ext uri="{FF2B5EF4-FFF2-40B4-BE49-F238E27FC236}">
                  <a16:creationId xmlns="" xmlns:a16="http://schemas.microsoft.com/office/drawing/2014/main" id="{ED3FBFAB-73FE-44D3-A08B-1CC43A097A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5626" y="6597702"/>
              <a:ext cx="5182798" cy="376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noAutofit/>
            </a:bodyPr>
            <a:lstStyle/>
            <a:p>
              <a:pPr eaLnBrk="1" fontAlgn="auto" hangingPunct="1">
                <a:lnSpc>
                  <a:spcPct val="115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de-DE" sz="900" dirty="0" smtClean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Anna </a:t>
              </a:r>
              <a:r>
                <a:rPr lang="de-DE" sz="900" dirty="0" err="1" smtClean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Stiftinger</a:t>
              </a:r>
              <a:r>
                <a:rPr lang="de-DE" sz="900" dirty="0" smtClean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/Bildungszentrum </a:t>
              </a:r>
              <a:r>
                <a:rPr lang="de-DE" sz="900" dirty="0" err="1" smtClean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Saalfelden</a:t>
              </a:r>
              <a:r>
                <a:rPr lang="de-DE" sz="900" dirty="0" smtClean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. </a:t>
              </a:r>
              <a:r>
                <a:rPr lang="de-DE" sz="900" dirty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Dieses Werk ist unter CC BY 4.0 </a:t>
              </a:r>
              <a:br>
                <a:rPr lang="de-DE" sz="900" dirty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</a:br>
              <a:r>
                <a:rPr lang="de-DE" sz="900" dirty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International lizenziert. </a:t>
              </a:r>
              <a:r>
                <a:rPr lang="de-DE" sz="900" u="sng" dirty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  <a:hlinkClick r:id="rId3">
                    <a:extLst>
                      <a:ext uri="{A12FA001-AC4F-418D-AE19-62706E023703}">
                        <ahyp:hlinkClr xmlns="" xmlns:ahyp="http://schemas.microsoft.com/office/drawing/2018/hyperlinkcolor" val="tx"/>
                      </a:ext>
                    </a:extLst>
                  </a:hlinkClick>
                </a:rPr>
                <a:t>https://creativecommons.org/licenses/by/4.0/deed.de</a:t>
              </a:r>
              <a:r>
                <a:rPr lang="de-DE" sz="900" dirty="0">
                  <a:solidFill>
                    <a:prstClr val="white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de-AT" sz="1200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Gleiches nebeneinander </a:t>
            </a:r>
            <a:r>
              <a:rPr lang="de-AT" dirty="0" smtClean="0"/>
              <a:t>stellen – mit Beistrich</a:t>
            </a:r>
            <a:endParaRPr lang="de-AT" dirty="0" smtClean="0"/>
          </a:p>
          <a:p>
            <a:pPr lvl="1" indent="-342900"/>
            <a:r>
              <a:rPr lang="de-AT" dirty="0"/>
              <a:t>Gleiche Sätze nebeneinander</a:t>
            </a:r>
          </a:p>
          <a:p>
            <a:pPr marL="800100" lvl="2" indent="0">
              <a:buNone/>
            </a:pP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Das Gemeindeamt befindet sich am Hauptplatz, die Kirche steht am Dorfplatz.</a:t>
            </a:r>
          </a:p>
          <a:p>
            <a:pPr marL="800100" lvl="2" indent="0">
              <a:buNone/>
            </a:pP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Ich habe Hunger, ich werde jetzt etwas essen.</a:t>
            </a:r>
          </a:p>
          <a:p>
            <a:pPr marL="800100" lvl="2" indent="0">
              <a:buNone/>
            </a:pPr>
            <a:endParaRPr lang="de-AT" dirty="0" smtClean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lvl="1" indent="-342900"/>
            <a:r>
              <a:rPr lang="de-AT" dirty="0" smtClean="0"/>
              <a:t>Aufzählungen in einem Satz</a:t>
            </a:r>
          </a:p>
          <a:p>
            <a:pPr marL="8001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Frauen, Männer, Kinder waren da.</a:t>
            </a:r>
          </a:p>
          <a:p>
            <a:pPr marL="8001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Heute wollen wir Anoraks, Hauben, Tücher kaufen.</a:t>
            </a:r>
          </a:p>
          <a:p>
            <a:pPr marL="8001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Fahrrad fahren, schwimmen, Kuchen essen mache ich gerne.</a:t>
            </a:r>
          </a:p>
          <a:p>
            <a:pPr marL="800100" lvl="2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5229200"/>
            <a:ext cx="7344816" cy="892552"/>
          </a:xfrm>
          <a:prstGeom prst="rect">
            <a:avLst/>
          </a:prstGeom>
          <a:ln>
            <a:solidFill>
              <a:srgbClr val="6600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3"/>
            <a:r>
              <a:rPr lang="de-AT" sz="1400" b="1" dirty="0"/>
              <a:t>Tipp: </a:t>
            </a:r>
            <a:endParaRPr lang="de-AT" sz="1400" b="1" dirty="0" smtClean="0"/>
          </a:p>
          <a:p>
            <a:pPr marL="457200" lvl="3"/>
            <a:r>
              <a:rPr lang="de-AT" sz="1400" dirty="0" smtClean="0"/>
              <a:t>Wenn </a:t>
            </a:r>
            <a:r>
              <a:rPr lang="de-AT" sz="1400" dirty="0"/>
              <a:t>ich ein „und“ hinsetzen </a:t>
            </a:r>
            <a:r>
              <a:rPr lang="de-AT" sz="1400" dirty="0" smtClean="0"/>
              <a:t>kann </a:t>
            </a:r>
            <a:r>
              <a:rPr lang="de-AT" sz="1400" dirty="0"/>
              <a:t>und der Text stimmt noch, gehört ein Beistrich!</a:t>
            </a:r>
          </a:p>
          <a:p>
            <a:endParaRPr lang="de-AT" dirty="0"/>
          </a:p>
        </p:txBody>
      </p:sp>
      <p:pic>
        <p:nvPicPr>
          <p:cNvPr id="6" name="Picture 2" descr="C:\Users\anna\AppData\Local\Microsoft\Windows\INetCache\IE\ZZIFGNP8\Dialog-information_o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29200"/>
            <a:ext cx="781303" cy="78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4742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Gleiches nebeneinander stellen – ohne Beistrich</a:t>
            </a:r>
          </a:p>
          <a:p>
            <a:pPr marL="857250" lvl="1" indent="-457200"/>
            <a:r>
              <a:rPr lang="de-AT" dirty="0" smtClean="0"/>
              <a:t>Vor: </a:t>
            </a:r>
            <a:r>
              <a:rPr lang="de-AT" dirty="0" smtClean="0">
                <a:solidFill>
                  <a:srgbClr val="746B14"/>
                </a:solidFill>
              </a:rPr>
              <a:t>und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oder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sowie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wie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beziehungsweise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bzw., usw</a:t>
            </a:r>
            <a:r>
              <a:rPr lang="de-AT" dirty="0">
                <a:solidFill>
                  <a:srgbClr val="746B14"/>
                </a:solidFill>
              </a:rPr>
              <a:t>., </a:t>
            </a:r>
            <a:r>
              <a:rPr lang="de-AT" dirty="0" smtClean="0">
                <a:solidFill>
                  <a:srgbClr val="746B14"/>
                </a:solidFill>
              </a:rPr>
              <a:t>…, etc.</a:t>
            </a:r>
          </a:p>
          <a:p>
            <a:pPr marL="800100" lvl="2" indent="0">
              <a:buNone/>
            </a:pPr>
            <a:endParaRPr lang="de-AT" dirty="0" smtClean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Frauen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, Männer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und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Kinder waren da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Andrea isst gerne Kuchen mit Äpfeln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oder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Birnen.</a:t>
            </a: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Tablets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wie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Handys sind digitale Geräte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Emine spielt Saxophon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sowie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Klarinette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Heute gibt es 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Nudeln im Angebot: Spaghetti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, Penne, Bandnudeln </a:t>
            </a:r>
            <a:r>
              <a:rPr lang="de-AT" sz="20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…</a:t>
            </a:r>
            <a:endParaRPr lang="de-AT" sz="1800" dirty="0" smtClean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Uruguay, Paraguay, Ecuador 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etc.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sind südamerikanische Staaten.</a:t>
            </a: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439762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Gleiches nebeneinander stellen – ohne Beistrich</a:t>
            </a:r>
          </a:p>
          <a:p>
            <a:pPr lvl="1" indent="-342900"/>
            <a:r>
              <a:rPr lang="de-AT" dirty="0"/>
              <a:t>Vor</a:t>
            </a:r>
            <a:r>
              <a:rPr lang="de-AT" dirty="0"/>
              <a:t>: </a:t>
            </a:r>
            <a:r>
              <a:rPr lang="de-AT" dirty="0">
                <a:solidFill>
                  <a:srgbClr val="756D13"/>
                </a:solidFill>
              </a:rPr>
              <a:t>weder – noch</a:t>
            </a:r>
            <a:r>
              <a:rPr lang="de-AT" dirty="0"/>
              <a:t>, </a:t>
            </a:r>
            <a:r>
              <a:rPr lang="de-AT" dirty="0">
                <a:solidFill>
                  <a:srgbClr val="756D13"/>
                </a:solidFill>
              </a:rPr>
              <a:t>sowohl – als auch</a:t>
            </a:r>
            <a:r>
              <a:rPr lang="de-AT" dirty="0"/>
              <a:t>, </a:t>
            </a:r>
            <a:r>
              <a:rPr lang="de-AT" dirty="0">
                <a:solidFill>
                  <a:srgbClr val="756D13"/>
                </a:solidFill>
              </a:rPr>
              <a:t>entweder - oder</a:t>
            </a:r>
            <a:endParaRPr lang="de-AT" dirty="0">
              <a:solidFill>
                <a:srgbClr val="756D13"/>
              </a:solidFill>
            </a:endParaRPr>
          </a:p>
          <a:p>
            <a:pPr marL="800100" lvl="2" indent="0"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Heute 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habe ich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weder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Zeit zum Faulenzen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noch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zum 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Kuchenessen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Wir beschäftigen uns heute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sowohl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mit Satzzeichen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als auch 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mit Beistrichen.</a:t>
            </a:r>
          </a:p>
          <a:p>
            <a:pPr marL="800100" lvl="2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1. Gleichrangige Satzteile: Beides ist möglich!</a:t>
            </a:r>
          </a:p>
          <a:p>
            <a:pPr lvl="1" indent="-342900"/>
            <a:r>
              <a:rPr lang="de-AT" dirty="0" smtClean="0"/>
              <a:t>Bei </a:t>
            </a:r>
            <a:r>
              <a:rPr lang="de-AT" dirty="0">
                <a:solidFill>
                  <a:srgbClr val="746B14"/>
                </a:solidFill>
              </a:rPr>
              <a:t>und</a:t>
            </a:r>
            <a:r>
              <a:rPr lang="de-AT" dirty="0" smtClean="0"/>
              <a:t> sowie </a:t>
            </a:r>
            <a:r>
              <a:rPr lang="de-AT" dirty="0">
                <a:solidFill>
                  <a:srgbClr val="746B14"/>
                </a:solidFill>
              </a:rPr>
              <a:t>oder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Andrea isst gerne Kuchen </a:t>
            </a:r>
            <a:r>
              <a:rPr lang="de-AT" sz="1800" dirty="0">
                <a:solidFill>
                  <a:srgbClr val="0070C0"/>
                </a:solidFill>
                <a:latin typeface="Bahnschrift Light" panose="020B0502040204020203" pitchFamily="34" charset="0"/>
              </a:rPr>
              <a:t>und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sie geht gerne in die Bäckerei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Andrea isst gerne Kuchen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,</a:t>
            </a:r>
            <a:r>
              <a:rPr lang="de-AT" sz="1800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 und 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sie geht gerne in die Bäckerei.</a:t>
            </a:r>
          </a:p>
          <a:p>
            <a:pPr marL="800100" lvl="2" indent="0">
              <a:buNone/>
            </a:pP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Nimm das Geld </a:t>
            </a:r>
            <a:r>
              <a:rPr lang="de-AT" sz="1800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oder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lass es bleiben!</a:t>
            </a:r>
          </a:p>
          <a:p>
            <a:pPr marL="800100" lvl="2" indent="0"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Nimm das Geld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,</a:t>
            </a:r>
            <a:r>
              <a:rPr lang="de-AT" sz="1800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 oder 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lass es bleiben!</a:t>
            </a: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490737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2. Gegensätze und Begründungen </a:t>
            </a:r>
          </a:p>
          <a:p>
            <a:pPr marL="857250" lvl="1" indent="-457200"/>
            <a:r>
              <a:rPr lang="de-AT" dirty="0" smtClean="0">
                <a:solidFill>
                  <a:srgbClr val="746B14"/>
                </a:solidFill>
              </a:rPr>
              <a:t>wenn</a:t>
            </a:r>
            <a:r>
              <a:rPr lang="de-AT" dirty="0"/>
              <a:t>, </a:t>
            </a:r>
            <a:r>
              <a:rPr lang="de-AT" dirty="0">
                <a:solidFill>
                  <a:srgbClr val="746B14"/>
                </a:solidFill>
              </a:rPr>
              <a:t>aber</a:t>
            </a:r>
            <a:r>
              <a:rPr lang="de-AT" dirty="0"/>
              <a:t>, </a:t>
            </a:r>
            <a:r>
              <a:rPr lang="de-AT" dirty="0">
                <a:solidFill>
                  <a:srgbClr val="746B14"/>
                </a:solidFill>
              </a:rPr>
              <a:t>sondern</a:t>
            </a:r>
            <a:r>
              <a:rPr lang="de-AT" dirty="0"/>
              <a:t>, </a:t>
            </a:r>
            <a:r>
              <a:rPr lang="de-AT" dirty="0" smtClean="0">
                <a:solidFill>
                  <a:srgbClr val="746B14"/>
                </a:solidFill>
              </a:rPr>
              <a:t>obwohl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doch</a:t>
            </a:r>
            <a:r>
              <a:rPr lang="de-AT" dirty="0" smtClean="0"/>
              <a:t>, </a:t>
            </a:r>
            <a:r>
              <a:rPr lang="de-AT" dirty="0" smtClean="0">
                <a:solidFill>
                  <a:srgbClr val="746B14"/>
                </a:solidFill>
              </a:rPr>
              <a:t>jedoch</a:t>
            </a:r>
          </a:p>
          <a:p>
            <a:pPr marL="857250" lvl="1" indent="-457200"/>
            <a:endParaRPr lang="de-AT" dirty="0" smtClean="0">
              <a:solidFill>
                <a:srgbClr val="746B14"/>
              </a:solidFill>
            </a:endParaRP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Es war ein warmer,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aber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nasser Tag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Wenn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es regnet, nehme ich einen Regenschirm mit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Ich habe nicht Brigitte,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sondern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Ayfer angerufen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Obwohl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die Wettervorhersage Sonnenschein angekündigt hat, habe ich einen Regenschirm mitgenommen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sz="18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Ich wollte Hustentabletten kaufen,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doch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ich hatte meine Geldtasche vergessen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dirty="0" smtClean="0"/>
          </a:p>
          <a:p>
            <a:pPr marL="800100" lvl="2" indent="0">
              <a:buNone/>
            </a:pP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11660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464496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de-AT" dirty="0" smtClean="0"/>
              <a:t>Gegensätze und Begründungen </a:t>
            </a:r>
          </a:p>
          <a:p>
            <a:pPr marL="800100" lvl="2" indent="0">
              <a:buNone/>
            </a:pPr>
            <a:endParaRPr lang="de-AT" dirty="0" smtClean="0"/>
          </a:p>
          <a:p>
            <a:pPr marL="685800" lvl="1"/>
            <a:r>
              <a:rPr lang="de-AT" dirty="0" smtClean="0">
                <a:solidFill>
                  <a:srgbClr val="6F002B"/>
                </a:solidFill>
              </a:rPr>
              <a:t>Nebensätze mit: </a:t>
            </a:r>
            <a:r>
              <a:rPr lang="de-AT" dirty="0" smtClean="0">
                <a:solidFill>
                  <a:srgbClr val="746B14"/>
                </a:solidFill>
              </a:rPr>
              <a:t>denn, weil, darum, dass</a:t>
            </a:r>
          </a:p>
          <a:p>
            <a:pPr marL="685800" lvl="1"/>
            <a:endParaRPr lang="de-AT" dirty="0" smtClean="0">
              <a:solidFill>
                <a:srgbClr val="746B14"/>
              </a:solidFill>
            </a:endParaRP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Heute habe ich keine Zeit, 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denn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ich will noch zu einem Vortrag gehen.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Heute habe ich keine Zeit, 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weil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ich noch zu einem Vortrag gehen will.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Weil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ich heute noch zu einem Vortrag gehen will, habe ich keine Zeit.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Heute möchte ich noch einen Vortrag anhören, 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darum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habe ich keine Zeit.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Du weißt, </a:t>
            </a: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dass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ich heute keine Zeit habe.</a:t>
            </a:r>
            <a:endParaRPr lang="de-AT" sz="1800" dirty="0"/>
          </a:p>
          <a:p>
            <a:pPr marL="800100" lvl="2" indent="0">
              <a:buNone/>
            </a:pPr>
            <a:r>
              <a:rPr lang="de-AT" sz="18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Dass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ich heute keine Zeit habe, weißt du.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7261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de-AT" dirty="0" smtClean="0"/>
              <a:t>Ordnung schaffen </a:t>
            </a:r>
          </a:p>
          <a:p>
            <a:pPr marL="857250" lvl="1" indent="-457200"/>
            <a:r>
              <a:rPr lang="de-AT" dirty="0" smtClean="0">
                <a:solidFill>
                  <a:srgbClr val="746B14"/>
                </a:solidFill>
              </a:rPr>
              <a:t>einerseits – andererseits, je – desto, nicht nur – sondern auch</a:t>
            </a:r>
          </a:p>
          <a:p>
            <a:pPr marL="857250" lvl="1" indent="-457200"/>
            <a:endParaRPr lang="de-AT" dirty="0" smtClean="0">
              <a:solidFill>
                <a:srgbClr val="746B14"/>
              </a:solidFill>
            </a:endParaRPr>
          </a:p>
          <a:p>
            <a:pPr marL="800100" lvl="2" indent="0">
              <a:buNone/>
            </a:pPr>
            <a:r>
              <a:rPr lang="de-AT" sz="20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Einerseits</a:t>
            </a:r>
            <a:r>
              <a:rPr lang="de-AT" sz="20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</a:t>
            </a:r>
            <a:r>
              <a:rPr lang="de-AT" sz="2000" dirty="0">
                <a:solidFill>
                  <a:schemeClr val="tx1"/>
                </a:solidFill>
                <a:latin typeface="Bahnschrift Light" panose="020B0502040204020203" pitchFamily="34" charset="0"/>
              </a:rPr>
              <a:t>gehe ich gerne ins Theater, </a:t>
            </a:r>
            <a:r>
              <a:rPr lang="de-AT" sz="20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andererseits</a:t>
            </a:r>
            <a:r>
              <a:rPr lang="de-AT" sz="2000" dirty="0">
                <a:solidFill>
                  <a:schemeClr val="tx1"/>
                </a:solidFill>
                <a:latin typeface="Bahnschrift Light" panose="020B0502040204020203" pitchFamily="34" charset="0"/>
              </a:rPr>
              <a:t> auch wieder nicht</a:t>
            </a:r>
            <a:r>
              <a:rPr lang="de-AT" sz="20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sz="20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20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Je</a:t>
            </a:r>
            <a:r>
              <a:rPr lang="de-AT" sz="2000" dirty="0">
                <a:solidFill>
                  <a:schemeClr val="tx1"/>
                </a:solidFill>
                <a:latin typeface="Bahnschrift Light" panose="020B0502040204020203" pitchFamily="34" charset="0"/>
              </a:rPr>
              <a:t> größer das Sofa ist, </a:t>
            </a:r>
            <a:r>
              <a:rPr lang="de-AT" sz="20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desto</a:t>
            </a:r>
            <a:r>
              <a:rPr lang="de-AT" sz="2000" dirty="0">
                <a:solidFill>
                  <a:schemeClr val="tx1"/>
                </a:solidFill>
                <a:latin typeface="Bahnschrift Light" panose="020B0502040204020203" pitchFamily="34" charset="0"/>
              </a:rPr>
              <a:t> mehr Leute können darauf sitzen</a:t>
            </a:r>
            <a:r>
              <a:rPr lang="de-AT" sz="20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sz="2000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20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Nicht nur </a:t>
            </a:r>
            <a:r>
              <a:rPr lang="de-AT" sz="2000" dirty="0">
                <a:solidFill>
                  <a:schemeClr val="tx1"/>
                </a:solidFill>
                <a:latin typeface="Bahnschrift Light" panose="020B0502040204020203" pitchFamily="34" charset="0"/>
              </a:rPr>
              <a:t>die Verkäuferin, </a:t>
            </a:r>
            <a:r>
              <a:rPr lang="de-AT" sz="20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sondern auch </a:t>
            </a:r>
            <a:r>
              <a:rPr lang="de-AT" sz="2000" dirty="0">
                <a:solidFill>
                  <a:schemeClr val="tx1"/>
                </a:solidFill>
                <a:latin typeface="Bahnschrift Light" panose="020B0502040204020203" pitchFamily="34" charset="0"/>
              </a:rPr>
              <a:t>die Friseurin verdient nicht sehr viel Geld.</a:t>
            </a:r>
          </a:p>
          <a:p>
            <a:pPr marL="800100" lvl="2" indent="0">
              <a:buNone/>
            </a:pP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798886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de-AT" dirty="0" smtClean="0"/>
              <a:t>Wenn etwas eingeschoben wird</a:t>
            </a:r>
          </a:p>
          <a:p>
            <a:pPr marL="857250" lvl="1" indent="-457200"/>
            <a:r>
              <a:rPr lang="de-AT" dirty="0">
                <a:solidFill>
                  <a:srgbClr val="746B14"/>
                </a:solidFill>
              </a:rPr>
              <a:t>eine Erklärung/Ergänzung mitten in einem Satz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Mein Großvater,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der Vater meiner Mutter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, lebt in Rom.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Mein Großvater,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das ist der Vater meiner Mutter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, lebt in Rom.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Mein Großvater,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der in Rom lebt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, ist der Vater meiner Mutter.</a:t>
            </a:r>
          </a:p>
          <a:p>
            <a:pPr marL="800100" lvl="2" indent="0">
              <a:buNone/>
            </a:pPr>
            <a:endParaRPr lang="de-AT" dirty="0" smtClean="0"/>
          </a:p>
          <a:p>
            <a:pPr marL="857250" lvl="1" indent="-457200"/>
            <a:r>
              <a:rPr lang="de-AT" dirty="0">
                <a:solidFill>
                  <a:srgbClr val="746B14"/>
                </a:solidFill>
              </a:rPr>
              <a:t>eine Erklärung/Ergänzung am Ende eines Satzes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Wir besuchten ihn am Dienstag,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dem 5. Mai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Meine Tochter ist 14 </a:t>
            </a: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Jahre alt, </a:t>
            </a:r>
            <a:r>
              <a:rPr lang="de-AT" sz="1800" b="1" dirty="0">
                <a:solidFill>
                  <a:srgbClr val="0070C0"/>
                </a:solidFill>
                <a:latin typeface="Bahnschrift Light" panose="020B0502040204020203" pitchFamily="34" charset="0"/>
              </a:rPr>
              <a:t>das heißt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, 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sie wechselt jetzt ins Gymnasium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57250" lvl="2" indent="0">
              <a:buNone/>
            </a:pPr>
            <a:endParaRPr lang="de-AT" dirty="0">
              <a:solidFill>
                <a:schemeClr val="tx1"/>
              </a:solidFill>
            </a:endParaRPr>
          </a:p>
          <a:p>
            <a:pPr marL="857250" lvl="2" indent="0">
              <a:buNone/>
            </a:pPr>
            <a:endParaRPr lang="de-AT" dirty="0" smtClean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endParaRPr lang="de-AT" dirty="0" smtClean="0"/>
          </a:p>
          <a:p>
            <a:pPr marL="800100" lvl="2" indent="0">
              <a:buNone/>
            </a:pP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971600" y="5035242"/>
            <a:ext cx="7344816" cy="738664"/>
          </a:xfrm>
          <a:prstGeom prst="rect">
            <a:avLst/>
          </a:prstGeom>
          <a:ln>
            <a:solidFill>
              <a:srgbClr val="6600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lvl="4"/>
            <a:r>
              <a:rPr lang="de-AT" sz="1400" b="1" dirty="0"/>
              <a:t>Tipp: </a:t>
            </a:r>
            <a:endParaRPr lang="de-AT" sz="1400" b="1" dirty="0" smtClean="0"/>
          </a:p>
          <a:p>
            <a:pPr marL="857250" lvl="2"/>
            <a:r>
              <a:rPr lang="de-AT" sz="1400" dirty="0"/>
              <a:t>Wenn ich die Erklärung oder Ergänzung weglassen kann und es </a:t>
            </a:r>
            <a:r>
              <a:rPr lang="de-AT" sz="1400" dirty="0" smtClean="0"/>
              <a:t>bleibt ein </a:t>
            </a:r>
            <a:r>
              <a:rPr lang="de-AT" sz="1400" dirty="0"/>
              <a:t>ganzer Satz </a:t>
            </a:r>
            <a:r>
              <a:rPr lang="de-AT" sz="1400" dirty="0" smtClean="0"/>
              <a:t>übrig, </a:t>
            </a:r>
            <a:r>
              <a:rPr lang="de-AT" sz="1400" dirty="0"/>
              <a:t>gehört ein Beistrich</a:t>
            </a:r>
            <a:r>
              <a:rPr lang="de-AT" sz="1400" dirty="0" smtClean="0"/>
              <a:t>!</a:t>
            </a:r>
            <a:endParaRPr lang="de-AT" dirty="0"/>
          </a:p>
        </p:txBody>
      </p:sp>
      <p:pic>
        <p:nvPicPr>
          <p:cNvPr id="5" name="Picture 2" descr="C:\Users\anna\AppData\Local\Microsoft\Windows\INetCache\IE\ZZIFGNP8\Dialog-information_on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81" y="5013922"/>
            <a:ext cx="781303" cy="78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2141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de-AT" dirty="0" smtClean="0"/>
              <a:t>Grundformerweiterung/Infinitiverweiterung</a:t>
            </a:r>
          </a:p>
          <a:p>
            <a:pPr marL="400050" lvl="1" indent="0">
              <a:buNone/>
            </a:pPr>
            <a:r>
              <a:rPr lang="de-AT" dirty="0" smtClean="0">
                <a:solidFill>
                  <a:srgbClr val="6F002B"/>
                </a:solidFill>
              </a:rPr>
              <a:t>Im zusätzlichen Satzteil mit einem </a:t>
            </a:r>
            <a:r>
              <a:rPr lang="de-AT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Infinitiv</a:t>
            </a:r>
            <a:r>
              <a:rPr lang="de-AT" dirty="0" smtClean="0">
                <a:solidFill>
                  <a:srgbClr val="6F002B"/>
                </a:solidFill>
              </a:rPr>
              <a:t>* steht am Anfang: </a:t>
            </a:r>
            <a:br>
              <a:rPr lang="de-AT" dirty="0" smtClean="0">
                <a:solidFill>
                  <a:srgbClr val="6F002B"/>
                </a:solidFill>
              </a:rPr>
            </a:br>
            <a:r>
              <a:rPr lang="de-AT" dirty="0" smtClean="0">
                <a:solidFill>
                  <a:srgbClr val="746B14"/>
                </a:solidFill>
              </a:rPr>
              <a:t>um, ohne, statt, anstatt, außer, </a:t>
            </a:r>
            <a:r>
              <a:rPr lang="de-AT" dirty="0">
                <a:solidFill>
                  <a:srgbClr val="746B14"/>
                </a:solidFill>
              </a:rPr>
              <a:t>als </a:t>
            </a:r>
            <a:r>
              <a:rPr lang="de-AT" dirty="0">
                <a:solidFill>
                  <a:schemeClr val="tx1"/>
                </a:solidFill>
              </a:rPr>
              <a:t>und ein </a:t>
            </a:r>
            <a:r>
              <a:rPr lang="de-AT" dirty="0">
                <a:solidFill>
                  <a:srgbClr val="746B14"/>
                </a:solidFill>
              </a:rPr>
              <a:t>„zu“ </a:t>
            </a:r>
            <a:r>
              <a:rPr lang="de-AT" dirty="0">
                <a:solidFill>
                  <a:schemeClr val="tx1"/>
                </a:solidFill>
              </a:rPr>
              <a:t>ist enthalten</a:t>
            </a:r>
            <a:r>
              <a:rPr lang="de-AT" dirty="0">
                <a:solidFill>
                  <a:srgbClr val="746B14"/>
                </a:solidFill>
              </a:rPr>
              <a:t>.</a:t>
            </a:r>
          </a:p>
          <a:p>
            <a:pPr marL="400050" lvl="1" indent="0">
              <a:buNone/>
            </a:pPr>
            <a:endParaRPr lang="de-AT" dirty="0" smtClean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00100" lvl="2" indent="0">
              <a:buNone/>
            </a:pPr>
            <a:r>
              <a:rPr lang="de-AT" sz="1800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Ich 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öffne das Fenster, 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um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frische Luft </a:t>
            </a:r>
            <a:r>
              <a:rPr lang="de-AT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" panose="020B0502040204020203" pitchFamily="34" charset="0"/>
              </a:rPr>
              <a:t>herein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zu</a:t>
            </a:r>
            <a:r>
              <a:rPr lang="de-AT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" panose="020B0502040204020203" pitchFamily="34" charset="0"/>
              </a:rPr>
              <a:t>lassen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Lena geht über die Straße, 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ohne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nach links oder rechts 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zu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</a:t>
            </a:r>
            <a:r>
              <a:rPr lang="de-AT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" panose="020B0502040204020203" pitchFamily="34" charset="0"/>
              </a:rPr>
              <a:t>schauen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Statt zu </a:t>
            </a:r>
            <a:r>
              <a:rPr lang="de-AT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" panose="020B0502040204020203" pitchFamily="34" charset="0"/>
              </a:rPr>
              <a:t>kochen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, holte Erika eine Pizza vom Geschäft.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Im Sommer liebe ich nichts mehr, 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als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eine Almwanderung 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zu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</a:t>
            </a:r>
            <a:r>
              <a:rPr lang="de-AT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" panose="020B0502040204020203" pitchFamily="34" charset="0"/>
              </a:rPr>
              <a:t>machen.</a:t>
            </a:r>
          </a:p>
          <a:p>
            <a:pPr marL="800100" lvl="2" indent="0">
              <a:buNone/>
            </a:pP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Sie wurde beim Versuch erwischt, den Tresor </a:t>
            </a:r>
            <a:r>
              <a:rPr lang="de-AT" sz="1800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zu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 </a:t>
            </a:r>
            <a:r>
              <a:rPr lang="de-AT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Light" panose="020B0502040204020203" pitchFamily="34" charset="0"/>
              </a:rPr>
              <a:t>knacken</a:t>
            </a:r>
            <a:r>
              <a:rPr lang="de-AT" sz="1800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endParaRPr lang="de-AT" dirty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de-AT" dirty="0" smtClean="0"/>
              <a:t>* Der Infinitiv ist die „Grundform“ eines Verbs/Zeitworts, z. B. stehen, lassen, arbeiten, glauben, denken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92604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de-AT" dirty="0" smtClean="0"/>
              <a:t>Anrede, Ausruf, Ausdruck von Empfindungen </a:t>
            </a:r>
          </a:p>
          <a:p>
            <a:pPr marL="857250" lvl="1" indent="-457200"/>
            <a:r>
              <a:rPr lang="de-AT" dirty="0" smtClean="0"/>
              <a:t>Anrede</a:t>
            </a:r>
          </a:p>
          <a:p>
            <a:pPr marL="800100" lvl="2" indent="0">
              <a:buNone/>
            </a:pP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Kinder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, hört doch bitte einmal zu.</a:t>
            </a:r>
          </a:p>
          <a:p>
            <a:pPr marL="8001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Ich danke dir, </a:t>
            </a: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liebe Monika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, für die schöne Osterkarte.</a:t>
            </a:r>
          </a:p>
          <a:p>
            <a:pPr marL="857250" lvl="1" indent="-457200"/>
            <a:endParaRPr lang="de-AT" dirty="0"/>
          </a:p>
          <a:p>
            <a:pPr marL="857250" lvl="1" indent="-457200"/>
            <a:r>
              <a:rPr lang="de-AT" dirty="0" smtClean="0"/>
              <a:t>Ausruf</a:t>
            </a:r>
          </a:p>
          <a:p>
            <a:pPr marL="800100" lvl="2" indent="0">
              <a:buNone/>
            </a:pP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Aua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, das tut weh.</a:t>
            </a:r>
          </a:p>
          <a:p>
            <a:pPr marL="800100" lvl="2" indent="0">
              <a:buNone/>
            </a:pP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Ja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, das habe ich mir schon gedacht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800100" lvl="2" indent="0">
              <a:buNone/>
            </a:pP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Geh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, das gibt‘s doch nicht.</a:t>
            </a:r>
            <a:endParaRPr lang="de-AT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57250" lvl="1" indent="-457200"/>
            <a:endParaRPr lang="de-AT" dirty="0"/>
          </a:p>
          <a:p>
            <a:pPr marL="857250" lvl="1" indent="-457200"/>
            <a:r>
              <a:rPr lang="de-AT" dirty="0" smtClean="0"/>
              <a:t>Ausdruck von Empfindungen</a:t>
            </a:r>
          </a:p>
          <a:p>
            <a:pPr marL="800100" lvl="2" indent="0">
              <a:buNone/>
            </a:pP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Stell </a:t>
            </a: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dir vor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, was mir passiert ist!</a:t>
            </a:r>
          </a:p>
          <a:p>
            <a:pPr marL="800100" lvl="2" indent="0">
              <a:buNone/>
            </a:pP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Oh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, 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das tut mir leid für dich.</a:t>
            </a:r>
          </a:p>
          <a:p>
            <a:pPr marL="800100" lvl="2" indent="0">
              <a:buNone/>
            </a:pP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Komm 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morgen früher, </a:t>
            </a: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</a:rPr>
              <a:t>bitte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!</a:t>
            </a:r>
          </a:p>
          <a:p>
            <a:pPr marL="800100" lvl="2" indent="0">
              <a:buNone/>
            </a:pPr>
            <a:endParaRPr lang="de-AT" dirty="0" smtClean="0"/>
          </a:p>
          <a:p>
            <a:pPr marL="800100" lvl="2" indent="0">
              <a:buNone/>
            </a:pPr>
            <a:endParaRPr lang="de-AT" dirty="0" smtClean="0"/>
          </a:p>
          <a:p>
            <a:pPr marL="800100" lvl="2" indent="0">
              <a:buNone/>
            </a:pP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Beistrich/das Komma – die wichtigsten Regeln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26154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Nachschlagen bei den Regeln: Der </a:t>
            </a:r>
            <a:r>
              <a:rPr lang="de-AT" dirty="0" smtClean="0"/>
              <a:t>Duden</a:t>
            </a:r>
            <a:endParaRPr lang="de-AT" dirty="0" smtClean="0"/>
          </a:p>
          <a:p>
            <a:pPr marL="857250" lvl="1" indent="-457200"/>
            <a:endParaRPr lang="de-AT" dirty="0" smtClean="0"/>
          </a:p>
          <a:p>
            <a:pPr marL="800100" lvl="2" indent="0">
              <a:buNone/>
            </a:pPr>
            <a:r>
              <a:rPr lang="de-AT" b="1" dirty="0" err="1">
                <a:solidFill>
                  <a:schemeClr val="tx1"/>
                </a:solidFill>
                <a:latin typeface="Bahnschrift Light" panose="020B0502040204020203" pitchFamily="34" charset="0"/>
                <a:hlinkClick r:id="rId2"/>
              </a:rPr>
              <a:t>https</a:t>
            </a:r>
            <a:r>
              <a:rPr lang="de-AT" b="1" dirty="0">
                <a:solidFill>
                  <a:schemeClr val="tx1"/>
                </a:solidFill>
                <a:latin typeface="Bahnschrift Light" panose="020B0502040204020203" pitchFamily="34" charset="0"/>
                <a:hlinkClick r:id="rId2"/>
              </a:rPr>
              <a:t>://</a:t>
            </a: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  <a:hlinkClick r:id="rId2"/>
              </a:rPr>
              <a:t>www.duden.de/sprachwissen/</a:t>
            </a:r>
            <a:r>
              <a:rPr lang="de-AT" b="1" dirty="0" err="1" smtClean="0">
                <a:solidFill>
                  <a:schemeClr val="tx1"/>
                </a:solidFill>
                <a:latin typeface="Bahnschrift Light" panose="020B0502040204020203" pitchFamily="34" charset="0"/>
                <a:hlinkClick r:id="rId2"/>
              </a:rPr>
              <a:t>rechtschreibregeln</a:t>
            </a: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  <a:hlinkClick r:id="rId2"/>
              </a:rPr>
              <a:t>/</a:t>
            </a:r>
            <a:r>
              <a:rPr lang="de-AT" b="1" dirty="0" err="1" smtClean="0">
                <a:solidFill>
                  <a:schemeClr val="tx1"/>
                </a:solidFill>
                <a:latin typeface="Bahnschrift Light" panose="020B0502040204020203" pitchFamily="34" charset="0"/>
                <a:hlinkClick r:id="rId2"/>
              </a:rPr>
              <a:t>komma</a:t>
            </a: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/>
            </a:r>
            <a:b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</a:br>
            <a:r>
              <a:rPr lang="de-AT" b="1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Hier finden Sie die aktuell gültigen Regeln.</a:t>
            </a:r>
            <a:endParaRPr lang="de-AT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857250" lvl="1" indent="-457200"/>
            <a:endParaRPr lang="de-AT" dirty="0"/>
          </a:p>
          <a:p>
            <a:pPr marL="0" indent="0">
              <a:buNone/>
            </a:pPr>
            <a:r>
              <a:rPr lang="de-AT" dirty="0" smtClean="0"/>
              <a:t>Üben:</a:t>
            </a:r>
          </a:p>
          <a:p>
            <a:pPr lvl="1" indent="-342900"/>
            <a:r>
              <a:rPr lang="de-AT" dirty="0" smtClean="0"/>
              <a:t>Arbeitsblatt: </a:t>
            </a:r>
            <a:r>
              <a:rPr lang="de-AT" dirty="0" smtClean="0"/>
              <a:t>die wichtigsten Beistrichregeln mit Lösungen</a:t>
            </a:r>
          </a:p>
          <a:p>
            <a:pPr marL="800100" lvl="2" indent="0">
              <a:buNone/>
            </a:pPr>
            <a:r>
              <a:rPr lang="de-AT" dirty="0" smtClean="0"/>
              <a:t>zum Ausdrucken</a:t>
            </a:r>
          </a:p>
          <a:p>
            <a:pPr lvl="1" indent="-342900"/>
            <a:r>
              <a:rPr lang="de-AT" smtClean="0"/>
              <a:t>Arbeitsblatt: Linkliste </a:t>
            </a:r>
            <a:r>
              <a:rPr lang="de-AT" dirty="0" smtClean="0"/>
              <a:t>zu Online-Übungen</a:t>
            </a:r>
          </a:p>
          <a:p>
            <a:pPr marL="800100" lvl="2" indent="0">
              <a:buNone/>
            </a:pP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Nachschauen und </a:t>
            </a:r>
            <a:r>
              <a:rPr lang="de-AT" dirty="0" smtClean="0"/>
              <a:t>weiterüben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903999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464050"/>
          </a:xfrm>
        </p:spPr>
        <p:txBody>
          <a:bodyPr/>
          <a:lstStyle/>
          <a:p>
            <a:r>
              <a:rPr lang="de-AT" altLang="de-DE" dirty="0" smtClean="0"/>
              <a:t>Worüber reden wir heute?</a:t>
            </a:r>
          </a:p>
          <a:p>
            <a:pPr lvl="1"/>
            <a:r>
              <a:rPr lang="de-AT" altLang="de-DE" dirty="0" smtClean="0"/>
              <a:t>Welche Satzzeichen kennen wir?</a:t>
            </a:r>
          </a:p>
          <a:p>
            <a:pPr lvl="1"/>
            <a:r>
              <a:rPr lang="de-AT" altLang="de-DE" dirty="0" smtClean="0"/>
              <a:t>Was sind die wichtigsten Regeln für Beistriche/Kommas? </a:t>
            </a:r>
          </a:p>
          <a:p>
            <a:pPr marL="457200" lvl="1" indent="0">
              <a:buNone/>
            </a:pPr>
            <a:endParaRPr lang="de-AT" altLang="de-DE" dirty="0"/>
          </a:p>
          <a:p>
            <a:r>
              <a:rPr lang="de-AT" altLang="de-DE" dirty="0" smtClean="0"/>
              <a:t>Wie machen wir das?</a:t>
            </a:r>
          </a:p>
          <a:p>
            <a:pPr lvl="1"/>
            <a:r>
              <a:rPr lang="de-AT" altLang="de-DE" dirty="0" smtClean="0"/>
              <a:t>Erklärungen und sofort Übungen</a:t>
            </a:r>
          </a:p>
          <a:p>
            <a:pPr lvl="1"/>
            <a:r>
              <a:rPr lang="de-AT" altLang="de-DE" dirty="0" smtClean="0"/>
              <a:t>Weiterlernmöglichkeiten</a:t>
            </a:r>
            <a:endParaRPr lang="de-AT" altLang="de-DE" dirty="0" smtClean="0"/>
          </a:p>
          <a:p>
            <a:pPr lvl="1"/>
            <a:endParaRPr lang="de-AT" altLang="de-DE" dirty="0" smtClean="0"/>
          </a:p>
        </p:txBody>
      </p:sp>
      <p:sp>
        <p:nvSpPr>
          <p:cNvPr id="6147" name="Titel 2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969962"/>
          </a:xfrm>
        </p:spPr>
        <p:txBody>
          <a:bodyPr/>
          <a:lstStyle/>
          <a:p>
            <a:r>
              <a:rPr lang="de-AT" altLang="de-DE" dirty="0" smtClean="0"/>
              <a:t>Herzlich willkommen!</a:t>
            </a:r>
          </a:p>
        </p:txBody>
      </p:sp>
    </p:spTree>
    <p:extLst>
      <p:ext uri="{BB962C8B-B14F-4D97-AF65-F5344CB8AC3E}">
        <p14:creationId xmlns:p14="http://schemas.microsoft.com/office/powerpoint/2010/main" val="1133728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AT" dirty="0" smtClean="0">
                <a:latin typeface="Arial Rounded MT Bold" panose="020F0704030504030204" pitchFamily="34" charset="0"/>
              </a:rPr>
              <a:t>Herzlichen Dank für Ihr Mitmachen!</a:t>
            </a:r>
          </a:p>
          <a:p>
            <a:pPr marL="0" indent="0" algn="ctr">
              <a:buNone/>
            </a:pPr>
            <a:endParaRPr lang="de-AT" dirty="0">
              <a:latin typeface="Arial Rounded MT Bold" panose="020F070403050403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59749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Satzzeichen geben einem Text einen Sinn.</a:t>
            </a:r>
          </a:p>
          <a:p>
            <a:pPr marL="914400" lvl="2" indent="0">
              <a:buNone/>
            </a:pPr>
            <a:r>
              <a:rPr lang="de-AT" dirty="0">
                <a:latin typeface="Bahnschrift Light" panose="020B0502040204020203" pitchFamily="34" charset="0"/>
              </a:rPr>
              <a:t>Du schläfst jetzt.</a:t>
            </a:r>
          </a:p>
          <a:p>
            <a:pPr marL="914400" lvl="2" indent="0">
              <a:buNone/>
            </a:pPr>
            <a:r>
              <a:rPr lang="de-AT" dirty="0">
                <a:latin typeface="Bahnschrift Light" panose="020B0502040204020203" pitchFamily="34" charset="0"/>
              </a:rPr>
              <a:t>Du schläfst jetzt?</a:t>
            </a:r>
          </a:p>
          <a:p>
            <a:pPr marL="914400" lvl="2" indent="0">
              <a:buNone/>
            </a:pPr>
            <a:r>
              <a:rPr lang="de-AT" dirty="0">
                <a:latin typeface="Bahnschrift Light" panose="020B0502040204020203" pitchFamily="34" charset="0"/>
              </a:rPr>
              <a:t>Du schläfst jetzt</a:t>
            </a:r>
            <a:r>
              <a:rPr lang="de-AT" dirty="0" smtClean="0">
                <a:latin typeface="Bahnschrift Light" panose="020B0502040204020203" pitchFamily="34" charset="0"/>
              </a:rPr>
              <a:t>!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r>
              <a:rPr lang="de-AT" dirty="0" smtClean="0"/>
              <a:t>Satzzeichen gestalten einen Text und machen ihn verständlich.</a:t>
            </a:r>
          </a:p>
          <a:p>
            <a:pPr marL="914400" lvl="2" indent="0">
              <a:buNone/>
            </a:pPr>
            <a:r>
              <a:rPr lang="de-AT" dirty="0">
                <a:latin typeface="Bahnschrift Light" panose="020B0502040204020203" pitchFamily="34" charset="0"/>
              </a:rPr>
              <a:t>das Gemeindeamt das Finanzamt die Bank und das Blumengeschäft haben am Sonntag nie geöffnet das ist aber </a:t>
            </a:r>
            <a:r>
              <a:rPr lang="de-AT" dirty="0" smtClean="0">
                <a:latin typeface="Bahnschrift Light" panose="020B0502040204020203" pitchFamily="34" charset="0"/>
              </a:rPr>
              <a:t>schade</a:t>
            </a:r>
          </a:p>
          <a:p>
            <a:pPr marL="914400" lvl="2" indent="0">
              <a:buNone/>
            </a:pPr>
            <a:r>
              <a:rPr lang="de-AT" dirty="0" smtClean="0">
                <a:latin typeface="Bahnschrift Light" panose="020B0502040204020203" pitchFamily="34" charset="0"/>
              </a:rPr>
              <a:t/>
            </a:r>
            <a:br>
              <a:rPr lang="de-AT" dirty="0" smtClean="0">
                <a:latin typeface="Bahnschrift Light" panose="020B0502040204020203" pitchFamily="34" charset="0"/>
              </a:rPr>
            </a:br>
            <a:r>
              <a:rPr lang="de-AT" dirty="0" smtClean="0">
                <a:latin typeface="Bahnschrift Light" panose="020B0502040204020203" pitchFamily="34" charset="0"/>
              </a:rPr>
              <a:t>(= Das Gemeindeamt, das Finanzamt, die Bank und das Blumengeschäft haben am Sonntag nie geöffnet; das ist aber schade!)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lvl="1"/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Satzzeichen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40656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1. Am Ende eines Satzes</a:t>
            </a:r>
          </a:p>
          <a:p>
            <a:pPr lvl="1"/>
            <a:r>
              <a:rPr lang="de-AT" dirty="0" smtClean="0"/>
              <a:t>Punkt 		</a:t>
            </a:r>
            <a:r>
              <a:rPr lang="de-AT" sz="2800" b="1" dirty="0" smtClean="0">
                <a:solidFill>
                  <a:srgbClr val="746B14"/>
                </a:solidFill>
              </a:rPr>
              <a:t>.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Das ist ein Satz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lvl="1"/>
            <a:r>
              <a:rPr lang="de-AT" dirty="0" smtClean="0"/>
              <a:t>Fragezeichen	</a:t>
            </a:r>
            <a:r>
              <a:rPr lang="de-AT" sz="2800" b="1" dirty="0" smtClean="0">
                <a:solidFill>
                  <a:srgbClr val="746B14"/>
                </a:solidFill>
              </a:rPr>
              <a:t>?</a:t>
            </a:r>
          </a:p>
          <a:p>
            <a:pPr marL="914400" lvl="2" indent="0">
              <a:buNone/>
            </a:pP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Ist das eine Frage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? Was willst du von mir wissen? Warum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?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lvl="1"/>
            <a:r>
              <a:rPr lang="de-AT" dirty="0" smtClean="0"/>
              <a:t>Ausrufezeichen	</a:t>
            </a:r>
            <a:r>
              <a:rPr lang="de-AT" sz="2400" b="1" dirty="0" smtClean="0">
                <a:solidFill>
                  <a:srgbClr val="746B14"/>
                </a:solidFill>
              </a:rPr>
              <a:t>!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Geh bitte Milch kaufen!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Alles Gute zum Geburtstag!</a:t>
            </a:r>
          </a:p>
          <a:p>
            <a:pPr lvl="1"/>
            <a:endParaRPr lang="de-AT" b="1" dirty="0">
              <a:solidFill>
                <a:srgbClr val="746B14"/>
              </a:solidFill>
            </a:endParaRPr>
          </a:p>
          <a:p>
            <a:pPr lvl="1" indent="-342900"/>
            <a:endParaRPr lang="de-AT" b="1" dirty="0">
              <a:solidFill>
                <a:srgbClr val="6F002B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Welche Satzzeichen gibt es?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0557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64496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solidFill>
                  <a:srgbClr val="6F002B"/>
                </a:solidFill>
              </a:rPr>
              <a:t>2. Zur Gliederung innerhalb eines Satzes</a:t>
            </a:r>
          </a:p>
          <a:p>
            <a:pPr lvl="1" indent="-342900"/>
            <a:r>
              <a:rPr lang="de-AT" dirty="0">
                <a:solidFill>
                  <a:srgbClr val="6F002B"/>
                </a:solidFill>
              </a:rPr>
              <a:t>Beistrich/Komma		</a:t>
            </a:r>
            <a:r>
              <a:rPr lang="de-AT" b="1" dirty="0" smtClean="0">
                <a:solidFill>
                  <a:srgbClr val="746B14"/>
                </a:solidFill>
              </a:rPr>
              <a:t>,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Das ist ein Satz, der einen Beistrich und einen Punkt enthält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lvl="1" indent="-342900"/>
            <a:r>
              <a:rPr lang="de-AT" dirty="0">
                <a:solidFill>
                  <a:srgbClr val="6F002B"/>
                </a:solidFill>
              </a:rPr>
              <a:t>Strichpunkt/Semikolon	</a:t>
            </a:r>
            <a:r>
              <a:rPr lang="de-AT" b="1" dirty="0" smtClean="0">
                <a:solidFill>
                  <a:srgbClr val="746B14"/>
                </a:solidFill>
              </a:rPr>
              <a:t>;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Der Strichpunkt trennt Sätze, die zusammengehören; sie sind gleichwertig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lvl="1" indent="-342900"/>
            <a:r>
              <a:rPr lang="de-AT" dirty="0">
                <a:solidFill>
                  <a:srgbClr val="6F002B"/>
                </a:solidFill>
              </a:rPr>
              <a:t>Doppelpunkt		</a:t>
            </a:r>
            <a:r>
              <a:rPr lang="de-AT" b="1" dirty="0" smtClean="0">
                <a:solidFill>
                  <a:srgbClr val="746B14"/>
                </a:solidFill>
              </a:rPr>
              <a:t>: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Die Beamtin sagte: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„Unterschreiben 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Sie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hier, bitte.“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/>
            </a:r>
            <a:b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</a:b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Obstarten sind: Marillen, Zwetschken, Äpfel, Birnen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…</a:t>
            </a:r>
          </a:p>
          <a:p>
            <a:pPr lvl="1" indent="-342900"/>
            <a:endParaRPr lang="de-AT" b="1" dirty="0">
              <a:solidFill>
                <a:srgbClr val="746B14"/>
              </a:solidFill>
            </a:endParaRPr>
          </a:p>
          <a:p>
            <a:pPr lvl="1"/>
            <a:endParaRPr lang="de-AT" b="1" dirty="0">
              <a:solidFill>
                <a:srgbClr val="746B14"/>
              </a:solidFill>
            </a:endParaRPr>
          </a:p>
          <a:p>
            <a:pPr lvl="1" indent="-342900"/>
            <a:endParaRPr lang="de-AT" b="1" dirty="0">
              <a:solidFill>
                <a:srgbClr val="6F002B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Welche Satzzeichen gibt es?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0577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64496"/>
          </a:xfrm>
        </p:spPr>
        <p:txBody>
          <a:bodyPr/>
          <a:lstStyle/>
          <a:p>
            <a:pPr marL="0" indent="0">
              <a:buNone/>
            </a:pPr>
            <a:r>
              <a:rPr lang="de-AT" dirty="0">
                <a:solidFill>
                  <a:srgbClr val="6F002B"/>
                </a:solidFill>
              </a:rPr>
              <a:t>2. Zur Gliederung innerhalb eines Satzes</a:t>
            </a:r>
          </a:p>
          <a:p>
            <a:pPr marL="914400" lvl="2" indent="0">
              <a:buNone/>
            </a:pPr>
            <a:endParaRPr lang="de-AT" dirty="0">
              <a:latin typeface="Bahnschrift Light" panose="020B0502040204020203" pitchFamily="34" charset="0"/>
            </a:endParaRPr>
          </a:p>
          <a:p>
            <a:pPr lvl="1" indent="-342900"/>
            <a:r>
              <a:rPr lang="de-AT" dirty="0">
                <a:solidFill>
                  <a:srgbClr val="6F002B"/>
                </a:solidFill>
              </a:rPr>
              <a:t>Gedankenstrich		</a:t>
            </a:r>
            <a:r>
              <a:rPr lang="de-AT" b="1" dirty="0" smtClean="0">
                <a:solidFill>
                  <a:srgbClr val="746B14"/>
                </a:solidFill>
              </a:rPr>
              <a:t>–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Ich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möchte mich 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– und das meine ich wirklich so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– entschuldigen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.</a:t>
            </a:r>
          </a:p>
          <a:p>
            <a:pPr lvl="1" indent="-342900"/>
            <a:endParaRPr lang="de-AT" b="1" dirty="0">
              <a:solidFill>
                <a:srgbClr val="746B14"/>
              </a:solidFill>
            </a:endParaRPr>
          </a:p>
          <a:p>
            <a:pPr lvl="1" indent="-342900"/>
            <a:r>
              <a:rPr lang="de-AT" dirty="0">
                <a:solidFill>
                  <a:srgbClr val="6F002B"/>
                </a:solidFill>
              </a:rPr>
              <a:t>Klammern		</a:t>
            </a:r>
            <a:r>
              <a:rPr lang="de-AT" b="1" dirty="0">
                <a:solidFill>
                  <a:srgbClr val="746B14"/>
                </a:solidFill>
              </a:rPr>
              <a:t>( </a:t>
            </a:r>
            <a:r>
              <a:rPr lang="de-AT" b="1" dirty="0" smtClean="0">
                <a:solidFill>
                  <a:srgbClr val="746B14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inkl. (= die Abkürzung für inklusive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)</a:t>
            </a:r>
          </a:p>
          <a:p>
            <a:pPr marL="914400" lvl="2" indent="0">
              <a:buNone/>
            </a:pP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Eines Tages (es war mitten im August) begann es zu schneien.</a:t>
            </a:r>
            <a:endParaRPr lang="de-AT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lvl="1" indent="-342900"/>
            <a:endParaRPr lang="de-AT" b="1" dirty="0">
              <a:solidFill>
                <a:srgbClr val="746B14"/>
              </a:solidFill>
            </a:endParaRPr>
          </a:p>
          <a:p>
            <a:pPr lvl="1" indent="-342900"/>
            <a:endParaRPr lang="de-AT" b="1" dirty="0">
              <a:solidFill>
                <a:srgbClr val="746B14"/>
              </a:solidFill>
            </a:endParaRPr>
          </a:p>
          <a:p>
            <a:pPr lvl="1"/>
            <a:endParaRPr lang="de-AT" b="1" dirty="0">
              <a:solidFill>
                <a:srgbClr val="746B14"/>
              </a:solidFill>
            </a:endParaRPr>
          </a:p>
          <a:p>
            <a:pPr lvl="1" indent="-342900"/>
            <a:endParaRPr lang="de-AT" b="1" dirty="0">
              <a:solidFill>
                <a:srgbClr val="6F002B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Welche Satzzeichen gibt es?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7454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3. Hervorhebung oder Darstellung von Gesagtem </a:t>
            </a:r>
          </a:p>
          <a:p>
            <a:pPr lvl="1"/>
            <a:r>
              <a:rPr lang="de-AT" dirty="0" smtClean="0"/>
              <a:t>Anführungszeichen	</a:t>
            </a:r>
            <a:r>
              <a:rPr lang="de-AT" sz="2800" b="1" dirty="0" smtClean="0">
                <a:solidFill>
                  <a:srgbClr val="746B14"/>
                </a:solidFill>
              </a:rPr>
              <a:t>„“</a:t>
            </a:r>
          </a:p>
          <a:p>
            <a:pPr marL="914400" lvl="2" indent="0">
              <a:buNone/>
            </a:pP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Sie sagte: „Das glaube ich dir jetzt aber nicht!“</a:t>
            </a:r>
            <a:b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</a:b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Ihr findet die Materialien auf </a:t>
            </a:r>
            <a:r>
              <a:rPr lang="de-AT" dirty="0" err="1" smtClean="0">
                <a:solidFill>
                  <a:schemeClr val="tx1"/>
                </a:solidFill>
                <a:latin typeface="Bahnschrift Light" panose="020B0502040204020203" pitchFamily="34" charset="0"/>
              </a:rPr>
              <a:t>Moodle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 im Kurs „Webinare“.</a:t>
            </a:r>
            <a:endParaRPr lang="de-AT" dirty="0">
              <a:solidFill>
                <a:schemeClr val="tx1"/>
              </a:solidFill>
              <a:latin typeface="Bahnschrift Light" panose="020B0502040204020203" pitchFamily="34" charset="0"/>
            </a:endParaRPr>
          </a:p>
          <a:p>
            <a:pPr marL="914400" lvl="2" indent="0">
              <a:buNone/>
            </a:pPr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Welche Satzzeichen gibt es?</a:t>
            </a:r>
          </a:p>
        </p:txBody>
      </p:sp>
    </p:spTree>
    <p:extLst>
      <p:ext uri="{BB962C8B-B14F-4D97-AF65-F5344CB8AC3E}">
        <p14:creationId xmlns:p14="http://schemas.microsoft.com/office/powerpoint/2010/main" val="4108136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4. Kennzeichnung von Auslassungen</a:t>
            </a:r>
          </a:p>
          <a:p>
            <a:pPr lvl="1"/>
            <a:r>
              <a:rPr lang="de-AT" dirty="0"/>
              <a:t>Apostroph		</a:t>
            </a:r>
            <a:r>
              <a:rPr lang="de-AT" sz="2800" b="1" dirty="0">
                <a:solidFill>
                  <a:srgbClr val="746B14"/>
                </a:solidFill>
              </a:rPr>
              <a:t>‘</a:t>
            </a:r>
            <a:endParaRPr lang="de-AT" b="1" dirty="0">
              <a:solidFill>
                <a:srgbClr val="746B14"/>
              </a:solidFill>
            </a:endParaRP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Nehmen S‘ doch Platz! (= Nehmen Sie doch Platz!)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Ich fahre </a:t>
            </a:r>
            <a:r>
              <a:rPr lang="de-AT" dirty="0" err="1">
                <a:solidFill>
                  <a:schemeClr val="tx1"/>
                </a:solidFill>
                <a:latin typeface="Bahnschrift Light" panose="020B0502040204020203" pitchFamily="34" charset="0"/>
              </a:rPr>
              <a:t>mit‘m</a:t>
            </a: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 Fahrrad. (= Ich fahre mit dem Fahrrad.)</a:t>
            </a:r>
          </a:p>
          <a:p>
            <a:pPr marL="857250" lvl="1" indent="-342900"/>
            <a:r>
              <a:rPr lang="de-AT" dirty="0"/>
              <a:t>Ergänzungsstrich	</a:t>
            </a:r>
            <a:r>
              <a:rPr lang="de-AT" sz="2800" b="1" dirty="0">
                <a:solidFill>
                  <a:srgbClr val="746B14"/>
                </a:solidFill>
              </a:rPr>
              <a:t>-</a:t>
            </a:r>
            <a:endParaRPr lang="de-AT" b="1" dirty="0">
              <a:solidFill>
                <a:srgbClr val="746B14"/>
              </a:solidFill>
            </a:endParaRP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Haupt- und Nebeneingang (= Haupteingang und Nebeneingang)</a:t>
            </a:r>
          </a:p>
          <a:p>
            <a:pPr marL="857250" lvl="1" indent="-342900"/>
            <a:r>
              <a:rPr lang="de-AT" dirty="0"/>
              <a:t>Auslassungspunkte	</a:t>
            </a:r>
            <a:r>
              <a:rPr lang="de-AT" sz="2800" b="1" dirty="0">
                <a:solidFill>
                  <a:srgbClr val="746B14"/>
                </a:solidFill>
              </a:rPr>
              <a:t>…</a:t>
            </a:r>
            <a:endParaRPr lang="de-AT" b="1" dirty="0">
              <a:solidFill>
                <a:srgbClr val="746B14"/>
              </a:solidFill>
            </a:endParaRP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Es war einmal …</a:t>
            </a:r>
          </a:p>
          <a:p>
            <a:pPr marL="914400" lvl="2" indent="0">
              <a:buNone/>
            </a:pPr>
            <a:r>
              <a:rPr lang="de-AT" dirty="0">
                <a:solidFill>
                  <a:schemeClr val="tx1"/>
                </a:solidFill>
                <a:latin typeface="Bahnschrift Light" panose="020B0502040204020203" pitchFamily="34" charset="0"/>
              </a:rPr>
              <a:t>Scher dich doch zum …!</a:t>
            </a:r>
          </a:p>
          <a:p>
            <a:pPr marL="914400" lvl="2" indent="0">
              <a:buNone/>
            </a:pPr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Welche Satzzeichen gibt es?</a:t>
            </a:r>
          </a:p>
        </p:txBody>
      </p:sp>
    </p:spTree>
    <p:extLst>
      <p:ext uri="{BB962C8B-B14F-4D97-AF65-F5344CB8AC3E}">
        <p14:creationId xmlns:p14="http://schemas.microsoft.com/office/powerpoint/2010/main" val="2027918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5. Kennzeichnung von Wörtern bestimmter Gruppen</a:t>
            </a:r>
          </a:p>
          <a:p>
            <a:pPr lvl="1"/>
            <a:r>
              <a:rPr lang="de-AT" dirty="0" smtClean="0"/>
              <a:t>Punkt			</a:t>
            </a:r>
            <a:r>
              <a:rPr lang="de-AT" sz="2800" b="1" dirty="0">
                <a:solidFill>
                  <a:srgbClr val="746B14"/>
                </a:solidFill>
              </a:rPr>
              <a:t>.</a:t>
            </a:r>
            <a:endParaRPr lang="de-AT" b="1" dirty="0">
              <a:solidFill>
                <a:srgbClr val="746B14"/>
              </a:solidFill>
            </a:endParaRPr>
          </a:p>
          <a:p>
            <a:pPr marL="914400" lvl="2" indent="0">
              <a:buNone/>
            </a:pPr>
            <a:r>
              <a:rPr lang="de-AT" dirty="0" smtClean="0"/>
              <a:t>Abkürzungen: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bzw., Jh. etc.</a:t>
            </a:r>
          </a:p>
          <a:p>
            <a:pPr marL="914400" lvl="2" indent="0">
              <a:buNone/>
            </a:pPr>
            <a:r>
              <a:rPr lang="de-AT" dirty="0" smtClean="0"/>
              <a:t>Ordinalzahlen: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1., 2., 3., 19. Jahrhundert, 13.4.1972</a:t>
            </a:r>
          </a:p>
          <a:p>
            <a:pPr marL="857250" lvl="1" indent="-342900"/>
            <a:r>
              <a:rPr lang="de-AT" dirty="0" smtClean="0"/>
              <a:t>Schrägstrich		</a:t>
            </a:r>
            <a:r>
              <a:rPr lang="de-AT" sz="2800" b="1" dirty="0">
                <a:solidFill>
                  <a:srgbClr val="746B14"/>
                </a:solidFill>
              </a:rPr>
              <a:t>/</a:t>
            </a:r>
            <a:endParaRPr lang="de-AT" b="1" dirty="0">
              <a:solidFill>
                <a:srgbClr val="746B14"/>
              </a:solidFill>
            </a:endParaRPr>
          </a:p>
          <a:p>
            <a:pPr marL="914400" lvl="2" indent="0">
              <a:buNone/>
            </a:pPr>
            <a:r>
              <a:rPr lang="de-AT" dirty="0" smtClean="0"/>
              <a:t>Wörter, die zusammengehören: </a:t>
            </a:r>
            <a:r>
              <a:rPr lang="de-AT" dirty="0" smtClean="0">
                <a:solidFill>
                  <a:schemeClr val="tx1"/>
                </a:solidFill>
                <a:latin typeface="Bahnschrift Light" panose="020B0502040204020203" pitchFamily="34" charset="0"/>
              </a:rPr>
              <a:t>Beistrich/Komma, Teilnehmerinnen/Teilnehmer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914400" lvl="2" indent="0">
              <a:buNone/>
            </a:pPr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Welche Satzzeichen gibt es?</a:t>
            </a:r>
          </a:p>
        </p:txBody>
      </p:sp>
    </p:spTree>
    <p:extLst>
      <p:ext uri="{BB962C8B-B14F-4D97-AF65-F5344CB8AC3E}">
        <p14:creationId xmlns:p14="http://schemas.microsoft.com/office/powerpoint/2010/main" val="527351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67e55b4ab0852f7a3e875cd9576d75569f"/>
</p:tagLst>
</file>

<file path=ppt/theme/theme1.xml><?xml version="1.0" encoding="utf-8"?>
<a:theme xmlns:a="http://schemas.openxmlformats.org/drawingml/2006/main" name="lfe-ppt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pitchFamily="-109" charset="0"/>
            <a:ea typeface="Geneva" pitchFamily="-109" charset="-128"/>
            <a:cs typeface="Geneva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pitchFamily="-109" charset="0"/>
            <a:ea typeface="Geneva" pitchFamily="-109" charset="-128"/>
            <a:cs typeface="Geneva" pitchFamily="-109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lfe-ppt</Template>
  <TotalTime>0</TotalTime>
  <Words>921</Words>
  <Application>Microsoft Office PowerPoint</Application>
  <PresentationFormat>Bildschirmpräsentation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lfe-ppt</vt:lpstr>
      <vt:lpstr>Beistriche setzen  </vt:lpstr>
      <vt:lpstr>Herzlich willkommen!</vt:lpstr>
      <vt:lpstr>Satzzeichen</vt:lpstr>
      <vt:lpstr>Welche Satzzeichen gibt es?</vt:lpstr>
      <vt:lpstr>Welche Satzzeichen gibt es?</vt:lpstr>
      <vt:lpstr>Welche Satzzeichen gibt es?</vt:lpstr>
      <vt:lpstr>Welche Satzzeichen gibt es?</vt:lpstr>
      <vt:lpstr>Welche Satzzeichen gibt es?</vt:lpstr>
      <vt:lpstr>Welche Satzzeichen gibt es?</vt:lpstr>
      <vt:lpstr>Der Beistrich/das Komma – die wichtigsten Regeln</vt:lpstr>
      <vt:lpstr>Der Beistrich/das Komma – die wichtigsten Regeln</vt:lpstr>
      <vt:lpstr>Der Beistrich/das Komma – die wichtigsten Regeln</vt:lpstr>
      <vt:lpstr>Der Beistrich/das Komma – die wichtigsten Regeln</vt:lpstr>
      <vt:lpstr>Der Beistrich/das Komma – die wichtigsten Regeln</vt:lpstr>
      <vt:lpstr>Der Beistrich/das Komma – die wichtigsten Regeln</vt:lpstr>
      <vt:lpstr>Der Beistrich/das Komma – die wichtigsten Regeln</vt:lpstr>
      <vt:lpstr>Der Beistrich/das Komma – die wichtigsten Regeln</vt:lpstr>
      <vt:lpstr>Der Beistrich/das Komma – die wichtigsten Regeln</vt:lpstr>
      <vt:lpstr>Nachschauen und weiterüben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Beistriche setzen</dc:title>
  <dc:creator>anna stiftinger</dc:creator>
  <cp:lastModifiedBy>anna stiftinger</cp:lastModifiedBy>
  <cp:revision>3</cp:revision>
  <cp:lastPrinted>2021-03-17T10:16:38Z</cp:lastPrinted>
  <dcterms:created xsi:type="dcterms:W3CDTF">2021-06-21T10:13:31Z</dcterms:created>
  <dcterms:modified xsi:type="dcterms:W3CDTF">2021-06-21T10:23:46Z</dcterms:modified>
</cp:coreProperties>
</file>